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Lst>
  <p:sldSz cy="5143500" cx="9144000"/>
  <p:notesSz cx="6858000" cy="9144000"/>
  <p:embeddedFontLst>
    <p:embeddedFont>
      <p:font typeface="Merriweather"/>
      <p:regular r:id="rId81"/>
      <p:bold r:id="rId82"/>
      <p:italic r:id="rId83"/>
      <p:boldItalic r:id="rId8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Merriweather-boldItalic.fntdata"/><Relationship Id="rId83" Type="http://schemas.openxmlformats.org/officeDocument/2006/relationships/font" Target="fonts/Merriweather-italic.fntdata"/><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slide" Target="slides/slide75.xml"/><Relationship Id="rId82" Type="http://schemas.openxmlformats.org/officeDocument/2006/relationships/font" Target="fonts/Merriweather-bold.fntdata"/><Relationship Id="rId81" Type="http://schemas.openxmlformats.org/officeDocument/2006/relationships/font" Target="fonts/Merriweather-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d719ba176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d719ba176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d4658adaa8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d4658adaa8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d4658adaa8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d4658adaa8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d077349a7e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d077349a7e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d077349a7e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d077349a7e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d077349a7e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d077349a7e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d077349a7e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d077349a7e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d077349a7e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d077349a7e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d4658adaa8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d4658adaa8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d4658adaa8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d4658adaa8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d463bbb3da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d463bbb3da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d4658adaa8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d4658adaa8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d463bbb3da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d463bbb3da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d463bbb3da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d463bbb3da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d463bbb3da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d463bbb3da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d463bbb3da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d463bbb3da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d146346fd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d146346fd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d463bbb3da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d463bbb3da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d463bbb3da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d463bbb3da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d4658adaa8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d4658adaa8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d4658adaa8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d4658adaa8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d463bbb3da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d463bbb3da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d4658adaa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d4658adaa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d463bbb3da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d463bbb3da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d463bbb3da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d463bbb3da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d463bbb3da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d463bbb3da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d463bbb3da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d463bbb3da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d4658adaa8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d4658adaa8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d4658adaa8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d4658adaa8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d463bbb3d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d463bbb3d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d463bbb3da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d463bbb3da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d463bbb3da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d463bbb3da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d463bbb3da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d463bbb3da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d4658adaa8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d4658adaa8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d463bbb3da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d463bbb3da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d4a82e8d7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d4a82e8d7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d463bbb3da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d463bbb3da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d463bbb3da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d463bbb3da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d48450150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d48450150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d48450150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d48450150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d484501501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d484501501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d484501501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d484501501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d484501501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d484501501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d484501501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d484501501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d4658adaa8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d4658adaa8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d484501501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d484501501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d484501501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d484501501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d484501501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d484501501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d484501501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d484501501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d484501501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d484501501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d077349a7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d077349a7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d484501501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d484501501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d484501501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d484501501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d077349a7e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d077349a7e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d077349a7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d077349a7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d4658adaa8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d4658adaa8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d077349a7e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d077349a7e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d077349a7e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d077349a7e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d5d066b24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d5d066b24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d5d066b249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d5d066b249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d077349a7e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d077349a7e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d077349a7e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d077349a7e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d077349a7e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d077349a7e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d077349a7e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d077349a7e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d077349a7e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d077349a7e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d077349a7e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d077349a7e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d4658adaa8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d4658adaa8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d077349a7e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d077349a7e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d5d9ed9d3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d5d9ed9d3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d077349a7e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d077349a7e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d463bbb3da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d463bbb3da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d5d9ed9d3e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d5d9ed9d3e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d5d9ed9d3e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d5d9ed9d3e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d4658adaa8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d4658adaa8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d4658adaa8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d4658adaa8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p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mc:Choice Requires="p14">
      <p:transition spd="slow" p14:dur="1000">
        <p14:prism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7.jpg"/><Relationship Id="rId4" Type="http://schemas.openxmlformats.org/officeDocument/2006/relationships/hyperlink" Target="https://pl.wikipedia.org/wiki/Wielka_Brytania" TargetMode="External"/><Relationship Id="rId11" Type="http://schemas.openxmlformats.org/officeDocument/2006/relationships/hyperlink" Target="https://pl.wikipedia.org/wiki/Morze_P%C3%B3%C5%82nocne" TargetMode="External"/><Relationship Id="rId10" Type="http://schemas.openxmlformats.org/officeDocument/2006/relationships/hyperlink" Target="https://pl.wikipedia.org/wiki/La_Manche" TargetMode="External"/><Relationship Id="rId12" Type="http://schemas.openxmlformats.org/officeDocument/2006/relationships/hyperlink" Target="https://pl.wikipedia.org/wiki/Londyn" TargetMode="External"/><Relationship Id="rId9" Type="http://schemas.openxmlformats.org/officeDocument/2006/relationships/hyperlink" Target="https://pl.wikipedia.org/wiki/Europa" TargetMode="External"/><Relationship Id="rId5" Type="http://schemas.openxmlformats.org/officeDocument/2006/relationships/hyperlink" Target="https://pl.wikipedia.org/wiki/Walia" TargetMode="External"/><Relationship Id="rId6" Type="http://schemas.openxmlformats.org/officeDocument/2006/relationships/hyperlink" Target="https://pl.wikipedia.org/wiki/Szkocja" TargetMode="External"/><Relationship Id="rId7" Type="http://schemas.openxmlformats.org/officeDocument/2006/relationships/hyperlink" Target="https://pl.wikipedia.org/wiki/Morze_Celtyckie" TargetMode="External"/><Relationship Id="rId8" Type="http://schemas.openxmlformats.org/officeDocument/2006/relationships/hyperlink" Target="https://pl.wikipedia.org/wiki/Morze_Irlandzkie"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hyperlink" Target="http://www.youtube.com/watch?v=I8KSAtos-dk" TargetMode="External"/><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9.jpg"/><Relationship Id="rId4" Type="http://schemas.openxmlformats.org/officeDocument/2006/relationships/hyperlink" Target="https://pl.wikipedia.org/wiki/Lake_District" TargetMode="External"/><Relationship Id="rId5" Type="http://schemas.openxmlformats.org/officeDocument/2006/relationships/hyperlink" Target="https://pl.wikipedia.org/wiki/G%C3%B3ry_Penni%C5%84skie" TargetMode="External"/><Relationship Id="rId6" Type="http://schemas.openxmlformats.org/officeDocument/2006/relationships/hyperlink" Target="https://pl.wikipedia.org/wiki/Wielka_Brytania_(wyspa)" TargetMode="External"/><Relationship Id="rId7" Type="http://schemas.openxmlformats.org/officeDocument/2006/relationships/hyperlink" Target="https://pl.wikipedia.org/wiki/Scilly" TargetMode="External"/><Relationship Id="rId8" Type="http://schemas.openxmlformats.org/officeDocument/2006/relationships/hyperlink" Target="https://pl.wikipedia.org/wiki/Wight"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12.jpg"/><Relationship Id="rId4" Type="http://schemas.openxmlformats.org/officeDocument/2006/relationships/hyperlink" Target="https://pl.wikipedia.org/wiki/G%C3%B3ry_Penni%C5%84skie" TargetMode="External"/><Relationship Id="rId5" Type="http://schemas.openxmlformats.org/officeDocument/2006/relationships/hyperlink" Target="https://pl.wikipedia.org/wiki/Paleozoik" TargetMode="External"/><Relationship Id="rId6" Type="http://schemas.openxmlformats.org/officeDocument/2006/relationships/hyperlink" Target="https://pl.wikipedia.org/wiki/Scafell_Pike" TargetMode="External"/><Relationship Id="rId7" Type="http://schemas.openxmlformats.org/officeDocument/2006/relationships/hyperlink" Target="https://pl.wikipedia.org/wiki/Kumbria"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4.jpg"/><Relationship Id="rId4" Type="http://schemas.openxmlformats.org/officeDocument/2006/relationships/hyperlink" Target="https://pl.wikipedia.org/wiki/Chrze%C5%9Bcija%C5%84stwo" TargetMode="External"/><Relationship Id="rId5" Type="http://schemas.openxmlformats.org/officeDocument/2006/relationships/hyperlink" Target="https://pl.wikipedia.org/wiki/Niereligijno%C5%9B%C4%87" TargetMode="External"/></Relationships>
</file>

<file path=ppt/slides/_rels/slide17.xml.rels><?xml version="1.0" encoding="UTF-8" standalone="yes"?><Relationships xmlns="http://schemas.openxmlformats.org/package/2006/relationships"><Relationship Id="rId11" Type="http://schemas.openxmlformats.org/officeDocument/2006/relationships/hyperlink" Target="https://pl.wikipedia.org/wiki/Anglia" TargetMode="External"/><Relationship Id="rId10" Type="http://schemas.openxmlformats.org/officeDocument/2006/relationships/hyperlink" Target="https://pl.wikipedia.org/wiki/Szetlandy" TargetMode="External"/><Relationship Id="rId13" Type="http://schemas.openxmlformats.org/officeDocument/2006/relationships/hyperlink" Target="https://pl.wikipedia.org/wiki/Glasgow" TargetMode="External"/><Relationship Id="rId12" Type="http://schemas.openxmlformats.org/officeDocument/2006/relationships/hyperlink" Target="https://pl.wikipedia.org/wiki/Edynburg" TargetMode="External"/><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15.jpg"/><Relationship Id="rId4" Type="http://schemas.openxmlformats.org/officeDocument/2006/relationships/hyperlink" Target="https://pl.wikipedia.org/wiki/Wielka_Brytania" TargetMode="External"/><Relationship Id="rId9" Type="http://schemas.openxmlformats.org/officeDocument/2006/relationships/hyperlink" Target="https://pl.wikipedia.org/wiki/Orkady" TargetMode="External"/><Relationship Id="rId5" Type="http://schemas.openxmlformats.org/officeDocument/2006/relationships/hyperlink" Target="https://pl.wikipedia.org/wiki/Kr%C3%B3lestwo_Szkocji" TargetMode="External"/><Relationship Id="rId6" Type="http://schemas.openxmlformats.org/officeDocument/2006/relationships/hyperlink" Target="https://pl.wikipedia.org/wiki/Wielka_Brytania_(wyspa)" TargetMode="External"/><Relationship Id="rId7" Type="http://schemas.openxmlformats.org/officeDocument/2006/relationships/hyperlink" Target="https://pl.wikipedia.org/wiki/Wielka_Brytania_(wyspa)" TargetMode="External"/><Relationship Id="rId8" Type="http://schemas.openxmlformats.org/officeDocument/2006/relationships/hyperlink" Target="https://pl.wikipedia.org/wiki/Hebrydy"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hyperlink" Target="http://www.youtube.com/watch?v=5u6CM__UG-o" TargetMode="External"/><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18.jpg"/><Relationship Id="rId4" Type="http://schemas.openxmlformats.org/officeDocument/2006/relationships/hyperlink" Target="https://pl.wikipedia.org/wiki/Strefa_umiarkowana" TargetMode="External"/><Relationship Id="rId5" Type="http://schemas.openxmlformats.org/officeDocument/2006/relationships/hyperlink" Target="https://pl.wikipedia.org/wiki/Braemar" TargetMode="External"/><Relationship Id="rId6" Type="http://schemas.openxmlformats.org/officeDocument/2006/relationships/hyperlink" Target="https://pl.wikipedia.org/wiki/Grampiany_(Szkocja)" TargetMode="External"/><Relationship Id="rId7" Type="http://schemas.openxmlformats.org/officeDocument/2006/relationships/hyperlink" Target="https://pl.wikipedia.org/wiki/Greycrook"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23.jpg"/><Relationship Id="rId4" Type="http://schemas.openxmlformats.org/officeDocument/2006/relationships/hyperlink" Target="https://pl.wikipedia.org/wiki/Irlandia" TargetMode="External"/><Relationship Id="rId9" Type="http://schemas.openxmlformats.org/officeDocument/2006/relationships/hyperlink" Target="https://pl.wikipedia.org/wiki/Aberdeen" TargetMode="External"/><Relationship Id="rId5" Type="http://schemas.openxmlformats.org/officeDocument/2006/relationships/hyperlink" Target="https://pl.wikipedia.org/wiki/Whisky" TargetMode="External"/><Relationship Id="rId6" Type="http://schemas.openxmlformats.org/officeDocument/2006/relationships/hyperlink" Target="https://pl.wikipedia.org/wiki/Rybo%C5%82%C3%B3wstwo" TargetMode="External"/><Relationship Id="rId7" Type="http://schemas.openxmlformats.org/officeDocument/2006/relationships/hyperlink" Target="https://pl.wikipedia.org/wiki/Ropa_naftowa" TargetMode="External"/><Relationship Id="rId8" Type="http://schemas.openxmlformats.org/officeDocument/2006/relationships/hyperlink" Target="https://pl.wikipedia.org/wiki/Morze_P%C3%B3%C5%82nocne" TargetMode="External"/></Relationships>
</file>

<file path=ppt/slides/_rels/slide23.xml.rels><?xml version="1.0" encoding="UTF-8" standalone="yes"?><Relationships xmlns="http://schemas.openxmlformats.org/package/2006/relationships"><Relationship Id="rId10" Type="http://schemas.openxmlformats.org/officeDocument/2006/relationships/hyperlink" Target="https://pl.wikipedia.org/wiki/Owies" TargetMode="External"/><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21.jpg"/><Relationship Id="rId4" Type="http://schemas.openxmlformats.org/officeDocument/2006/relationships/hyperlink" Target="https://pl.wikipedia.org/w/index.php?title=Przemys%C5%82_metalurgiczny&amp;action=edit&amp;redlink=1" TargetMode="External"/><Relationship Id="rId9" Type="http://schemas.openxmlformats.org/officeDocument/2006/relationships/hyperlink" Target="https://pl.wikipedia.org/wiki/J%C4%99czmie%C5%84" TargetMode="External"/><Relationship Id="rId5" Type="http://schemas.openxmlformats.org/officeDocument/2006/relationships/hyperlink" Target="https://pl.wikipedia.org/wiki/Hutnictwo" TargetMode="External"/><Relationship Id="rId6" Type="http://schemas.openxmlformats.org/officeDocument/2006/relationships/hyperlink" Target="https://pl.wikipedia.org/wiki/%C5%BBelazo" TargetMode="External"/><Relationship Id="rId7" Type="http://schemas.openxmlformats.org/officeDocument/2006/relationships/hyperlink" Target="https://pl.wikipedia.org/wiki/Glin" TargetMode="External"/><Relationship Id="rId8" Type="http://schemas.openxmlformats.org/officeDocument/2006/relationships/hyperlink" Target="https://pl.wikipedia.org/wiki/Fraserburgh" TargetMode="External"/></Relationships>
</file>

<file path=ppt/slides/_rels/slide24.xml.rels><?xml version="1.0" encoding="UTF-8" standalone="yes"?><Relationships xmlns="http://schemas.openxmlformats.org/package/2006/relationships"><Relationship Id="rId11" Type="http://schemas.openxmlformats.org/officeDocument/2006/relationships/hyperlink" Target="https://pl.wikipedia.org/wiki/Sp%C3%B3dnica" TargetMode="External"/><Relationship Id="rId10" Type="http://schemas.openxmlformats.org/officeDocument/2006/relationships/hyperlink" Target="https://pl.wikipedia.org/wiki/Tartan_klanowy" TargetMode="External"/><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26.png"/><Relationship Id="rId4" Type="http://schemas.openxmlformats.org/officeDocument/2006/relationships/image" Target="../media/image24.png"/><Relationship Id="rId9" Type="http://schemas.openxmlformats.org/officeDocument/2006/relationships/hyperlink" Target="https://pl.wikipedia.org/wiki/Sp%C3%B3dnica" TargetMode="External"/><Relationship Id="rId5" Type="http://schemas.openxmlformats.org/officeDocument/2006/relationships/image" Target="../media/image25.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hyperlink" Target="https://pl.wikipedia.org/wiki/Szkocja"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27.jpg"/><Relationship Id="rId4" Type="http://schemas.openxmlformats.org/officeDocument/2006/relationships/hyperlink" Target="https://pl.wikipedia.org/wiki/Shortbread" TargetMode="External"/><Relationship Id="rId5" Type="http://schemas.openxmlformats.org/officeDocument/2006/relationships/hyperlink" Target="https://pl.wikipedia.org/w/index.php?title=Kidney_pie&amp;action=edit&amp;redlink=1" TargetMode="External"/><Relationship Id="rId6" Type="http://schemas.openxmlformats.org/officeDocument/2006/relationships/hyperlink" Target="https://pl.wikipedia.org/wiki/Haggis" TargetMode="External"/><Relationship Id="rId7" Type="http://schemas.openxmlformats.org/officeDocument/2006/relationships/hyperlink" Target="https://pl.wikipedia.org/wiki/Spotted_dick" TargetMode="External"/></Relationships>
</file>

<file path=ppt/slides/_rels/slide26.xml.rels><?xml version="1.0" encoding="UTF-8" standalone="yes"?><Relationships xmlns="http://schemas.openxmlformats.org/package/2006/relationships"><Relationship Id="rId11" Type="http://schemas.openxmlformats.org/officeDocument/2006/relationships/hyperlink" Target="https://pl.wikipedia.org/wiki/Franz_Ferdinand" TargetMode="External"/><Relationship Id="rId10" Type="http://schemas.openxmlformats.org/officeDocument/2006/relationships/hyperlink" Target="https://pl.wikipedia.org/wiki/Travis" TargetMode="External"/><Relationship Id="rId13" Type="http://schemas.openxmlformats.org/officeDocument/2006/relationships/hyperlink" Target="https://pl.wikipedia.org/wiki/Maggie_Reilly" TargetMode="External"/><Relationship Id="rId12" Type="http://schemas.openxmlformats.org/officeDocument/2006/relationships/hyperlink" Target="https://pl.wikipedia.org/wiki/Biffy_Clyro" TargetMode="External"/><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28.jpg"/><Relationship Id="rId4" Type="http://schemas.openxmlformats.org/officeDocument/2006/relationships/hyperlink" Target="https://pl.wikipedia.org/wiki/Belle_and_Sebastian" TargetMode="External"/><Relationship Id="rId9" Type="http://schemas.openxmlformats.org/officeDocument/2006/relationships/hyperlink" Target="https://pl.wikipedia.org/wiki/Idlewild" TargetMode="External"/><Relationship Id="rId15" Type="http://schemas.openxmlformats.org/officeDocument/2006/relationships/hyperlink" Target="https://pl.wikipedia.org/wiki/Annie_Lennox" TargetMode="External"/><Relationship Id="rId14" Type="http://schemas.openxmlformats.org/officeDocument/2006/relationships/hyperlink" Target="https://pl.wikipedia.org/wiki/Shirley_Manson" TargetMode="External"/><Relationship Id="rId17" Type="http://schemas.openxmlformats.org/officeDocument/2006/relationships/hyperlink" Target="https://pl.wikipedia.org/wiki/Marillion" TargetMode="External"/><Relationship Id="rId16" Type="http://schemas.openxmlformats.org/officeDocument/2006/relationships/hyperlink" Target="https://pl.wikipedia.org/wiki/Amy_Macdonald" TargetMode="External"/><Relationship Id="rId5" Type="http://schemas.openxmlformats.org/officeDocument/2006/relationships/hyperlink" Target="https://pl.wikipedia.org/wiki/Runrig" TargetMode="External"/><Relationship Id="rId19" Type="http://schemas.openxmlformats.org/officeDocument/2006/relationships/hyperlink" Target="https://pl.wikipedia.org/wiki/Calvin_Harris" TargetMode="External"/><Relationship Id="rId6" Type="http://schemas.openxmlformats.org/officeDocument/2006/relationships/hyperlink" Target="https://pl.wikipedia.org/wiki/Wet_Wet_Wet" TargetMode="External"/><Relationship Id="rId18" Type="http://schemas.openxmlformats.org/officeDocument/2006/relationships/hyperlink" Target="https://pl.wikipedia.org/wiki/Fish_(piosenkarz)" TargetMode="External"/><Relationship Id="rId7" Type="http://schemas.openxmlformats.org/officeDocument/2006/relationships/hyperlink" Target="https://pl.wikipedia.org/wiki/Texas_(zesp%C3%B3%C5%82_muzyczny)" TargetMode="External"/><Relationship Id="rId8" Type="http://schemas.openxmlformats.org/officeDocument/2006/relationships/hyperlink" Target="https://pl.wikipedia.org/wiki/Mogwai" TargetMode="External"/></Relationships>
</file>

<file path=ppt/slides/_rels/slide27.xml.rels><?xml version="1.0" encoding="UTF-8" standalone="yes"?><Relationships xmlns="http://schemas.openxmlformats.org/package/2006/relationships"><Relationship Id="rId11" Type="http://schemas.openxmlformats.org/officeDocument/2006/relationships/hyperlink" Target="https://pl.wikipedia.org/wiki/Cardiff" TargetMode="External"/><Relationship Id="rId10" Type="http://schemas.openxmlformats.org/officeDocument/2006/relationships/hyperlink" Target="https://pl.wikipedia.org/wiki/Morze_Celtyckie" TargetMode="External"/><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38.jpg"/><Relationship Id="rId4" Type="http://schemas.openxmlformats.org/officeDocument/2006/relationships/hyperlink" Target="https://pl.wikipedia.org/wiki/Wielka_Brytania" TargetMode="External"/><Relationship Id="rId9" Type="http://schemas.openxmlformats.org/officeDocument/2006/relationships/hyperlink" Target="https://pl.wikipedia.org/wiki/Morze_Irlandzkie" TargetMode="External"/><Relationship Id="rId5" Type="http://schemas.openxmlformats.org/officeDocument/2006/relationships/hyperlink" Target="https://pl.wikipedia.org/wiki/Celtowie" TargetMode="External"/><Relationship Id="rId6" Type="http://schemas.openxmlformats.org/officeDocument/2006/relationships/hyperlink" Target="https://pl.wikipedia.org/wiki/Kraina_historyczna" TargetMode="External"/><Relationship Id="rId7" Type="http://schemas.openxmlformats.org/officeDocument/2006/relationships/hyperlink" Target="https://pl.wikipedia.org/wiki/Wielka_Brytania_(wyspa)" TargetMode="External"/><Relationship Id="rId8" Type="http://schemas.openxmlformats.org/officeDocument/2006/relationships/hyperlink" Target="https://pl.wikipedia.org/wiki/Anglia"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hyperlink" Target="http://www.youtube.com/watch?v=gtCOprRDUm8" TargetMode="External"/><Relationship Id="rId4" Type="http://schemas.openxmlformats.org/officeDocument/2006/relationships/image" Target="../media/image32.jpg"/></Relationships>
</file>

<file path=ppt/slides/_rels/slide29.xml.rels><?xml version="1.0" encoding="UTF-8" standalone="yes"?><Relationships xmlns="http://schemas.openxmlformats.org/package/2006/relationships"><Relationship Id="rId11" Type="http://schemas.openxmlformats.org/officeDocument/2006/relationships/hyperlink" Target="https://pl.wikipedia.org/wiki/N.p.m." TargetMode="External"/><Relationship Id="rId10" Type="http://schemas.openxmlformats.org/officeDocument/2006/relationships/hyperlink" Target="https://pl.wikipedia.org/wiki/N.p.m." TargetMode="External"/><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31.jpg"/><Relationship Id="rId4" Type="http://schemas.openxmlformats.org/officeDocument/2006/relationships/hyperlink" Target="https://pl.wikipedia.org/wiki/Morze_Irlandzkie" TargetMode="External"/><Relationship Id="rId9" Type="http://schemas.openxmlformats.org/officeDocument/2006/relationships/hyperlink" Target="https://pl.wikipedia.org/wiki/Snowdon" TargetMode="External"/><Relationship Id="rId5" Type="http://schemas.openxmlformats.org/officeDocument/2006/relationships/hyperlink" Target="https://pl.wikipedia.org/wiki/Wielka_Brytania_(wyspa)" TargetMode="External"/><Relationship Id="rId6" Type="http://schemas.openxmlformats.org/officeDocument/2006/relationships/hyperlink" Target="https://pl.wikipedia.org/wiki/Anglia" TargetMode="External"/><Relationship Id="rId7" Type="http://schemas.openxmlformats.org/officeDocument/2006/relationships/hyperlink" Target="https://pl.wikipedia.org/wiki/Kana%C5%82_Bristolski" TargetMode="External"/><Relationship Id="rId8" Type="http://schemas.openxmlformats.org/officeDocument/2006/relationships/hyperlink" Target="https://pl.wikipedia.org/wiki/G%C3%B3ry_Kambryjski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3.jpg"/><Relationship Id="rId4" Type="http://schemas.openxmlformats.org/officeDocument/2006/relationships/hyperlink" Target="https://en.wikipedia.org/wiki/Sovereign_state"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3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33.jpg"/><Relationship Id="rId4" Type="http://schemas.openxmlformats.org/officeDocument/2006/relationships/hyperlink" Target="https://pl.wikipedia.org/wiki/Wye_(rzeka_w_Wielkiej_Brytanii)" TargetMode="External"/><Relationship Id="rId5" Type="http://schemas.openxmlformats.org/officeDocument/2006/relationships/hyperlink" Target="https://pl.wikipedia.org/wiki/Usk_(rzeka)" TargetMode="External"/><Relationship Id="rId6" Type="http://schemas.openxmlformats.org/officeDocument/2006/relationships/hyperlink" Target="https://pl.wikipedia.org/wiki/Severn" TargetMode="External"/><Relationship Id="rId7" Type="http://schemas.openxmlformats.org/officeDocument/2006/relationships/hyperlink" Target="https://pl.wikipedia.org/wiki/Dee_(rzeka_w_Walii)"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35.jpg"/><Relationship Id="rId4" Type="http://schemas.openxmlformats.org/officeDocument/2006/relationships/hyperlink" Target="https://pl.wikipedia.org/wiki/Cardiff" TargetMode="External"/><Relationship Id="rId5" Type="http://schemas.openxmlformats.org/officeDocument/2006/relationships/hyperlink" Target="https://pl.wikipedia.org/wiki/Swansea" TargetMode="External"/><Relationship Id="rId6" Type="http://schemas.openxmlformats.org/officeDocument/2006/relationships/hyperlink" Target="https://pl.wikipedia.org/wiki/Newport_(Gwent)" TargetMode="External"/><Relationship Id="rId7" Type="http://schemas.openxmlformats.org/officeDocument/2006/relationships/hyperlink" Target="https://pl.wikipedia.org/wiki/Rhondda"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3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37.jpg"/><Relationship Id="rId4" Type="http://schemas.openxmlformats.org/officeDocument/2006/relationships/hyperlink" Target="https://pl.wikipedia.org/wiki/Pa%C5%84stwo_wyspiarskie" TargetMode="External"/><Relationship Id="rId5" Type="http://schemas.openxmlformats.org/officeDocument/2006/relationships/hyperlink" Target="https://pl.wikipedia.org/wiki/Europa_Zachodnia" TargetMode="External"/><Relationship Id="rId6" Type="http://schemas.openxmlformats.org/officeDocument/2006/relationships/hyperlink" Target="https://pl.wikipedia.org/wiki/Europa" TargetMode="External"/><Relationship Id="rId7" Type="http://schemas.openxmlformats.org/officeDocument/2006/relationships/hyperlink" Target="https://pl.wikipedia.org/wiki/Irlandia_(wyspa)" TargetMode="External"/><Relationship Id="rId8" Type="http://schemas.openxmlformats.org/officeDocument/2006/relationships/hyperlink" Target="https://pl.wikipedia.org/wiki/Unia_Europejska"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hyperlink" Target="http://www.youtube.com/watch?v=dJariU3dcFU" TargetMode="External"/><Relationship Id="rId4" Type="http://schemas.openxmlformats.org/officeDocument/2006/relationships/image" Target="../media/image39.jpg"/></Relationships>
</file>

<file path=ppt/slides/_rels/slide36.xml.rels><?xml version="1.0" encoding="UTF-8" standalone="yes"?><Relationships xmlns="http://schemas.openxmlformats.org/package/2006/relationships"><Relationship Id="rId11" Type="http://schemas.openxmlformats.org/officeDocument/2006/relationships/hyperlink" Target="https://pl.wikipedia.org/wiki/Irlandia_P%C3%B3%C5%82nocna" TargetMode="External"/><Relationship Id="rId10" Type="http://schemas.openxmlformats.org/officeDocument/2006/relationships/hyperlink" Target="https://pl.wikipedia.org/wiki/Granica_pa%C5%84stwowa" TargetMode="External"/><Relationship Id="rId12" Type="http://schemas.openxmlformats.org/officeDocument/2006/relationships/hyperlink" Target="https://pl.wikipedia.org/wiki/Wielka_Brytania" TargetMode="External"/><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40.jpg"/><Relationship Id="rId4" Type="http://schemas.openxmlformats.org/officeDocument/2006/relationships/hyperlink" Target="https://pl.wikipedia.org/wiki/Morze_Irlandzkie" TargetMode="External"/><Relationship Id="rId9" Type="http://schemas.openxmlformats.org/officeDocument/2006/relationships/hyperlink" Target="https://pl.wikipedia.org/wiki/Wybrze%C5%BCe" TargetMode="External"/><Relationship Id="rId5" Type="http://schemas.openxmlformats.org/officeDocument/2006/relationships/hyperlink" Target="https://pl.wikipedia.org/wiki/Morze_Celtyckie" TargetMode="External"/><Relationship Id="rId6" Type="http://schemas.openxmlformats.org/officeDocument/2006/relationships/hyperlink" Target="https://pl.wikipedia.org/wiki/Ocean_Atlantycki" TargetMode="External"/><Relationship Id="rId7" Type="http://schemas.openxmlformats.org/officeDocument/2006/relationships/hyperlink" Target="https://pl.wikipedia.org/wiki/Wielka_Brytania" TargetMode="External"/><Relationship Id="rId8" Type="http://schemas.openxmlformats.org/officeDocument/2006/relationships/hyperlink" Target="https://pl.wikipedia.org/wiki/Kana%C5%82_%C5%9Awi%C4%99tego_Jerzego"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43.jpg"/><Relationship Id="rId4" Type="http://schemas.openxmlformats.org/officeDocument/2006/relationships/hyperlink" Target="https://pl.wikipedia.org/wiki/Temperatura_powietrza" TargetMode="External"/><Relationship Id="rId5" Type="http://schemas.openxmlformats.org/officeDocument/2006/relationships/hyperlink" Target="https://pl.wikipedia.org/wiki/Wilgotno%C5%9B%C4%87_powietrza" TargetMode="External"/><Relationship Id="rId6" Type="http://schemas.openxmlformats.org/officeDocument/2006/relationships/hyperlink" Target="https://pl.wikipedia.org/wiki/Opad_atmosferyczny" TargetMode="External"/><Relationship Id="rId7" Type="http://schemas.openxmlformats.org/officeDocument/2006/relationships/hyperlink" Target="https://pl.wikipedia.org/wiki/Deszcz"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44.jpg"/><Relationship Id="rId4" Type="http://schemas.openxmlformats.org/officeDocument/2006/relationships/hyperlink" Target="https://pl.wikipedia.org/wiki/Dublin" TargetMode="External"/><Relationship Id="rId5" Type="http://schemas.openxmlformats.org/officeDocument/2006/relationships/hyperlink" Target="https://pl.wikipedia.org/wiki/Cork" TargetMode="External"/><Relationship Id="rId6" Type="http://schemas.openxmlformats.org/officeDocument/2006/relationships/hyperlink" Target="https://pl.wikipedia.org/wiki/Galway" TargetMode="External"/><Relationship Id="rId7" Type="http://schemas.openxmlformats.org/officeDocument/2006/relationships/hyperlink" Target="https://pl.wikipedia.org/wiki/Limerick" TargetMode="External"/><Relationship Id="rId8" Type="http://schemas.openxmlformats.org/officeDocument/2006/relationships/hyperlink" Target="https://pl.wikipedia.org/wiki/Waterford" TargetMode="External"/></Relationships>
</file>

<file path=ppt/slides/_rels/slide39.xml.rels><?xml version="1.0" encoding="UTF-8" standalone="yes"?><Relationships xmlns="http://schemas.openxmlformats.org/package/2006/relationships"><Relationship Id="rId11" Type="http://schemas.openxmlformats.org/officeDocument/2006/relationships/hyperlink" Target="https://pl.wikipedia.org/wiki/Telekomunikacja" TargetMode="External"/><Relationship Id="rId10" Type="http://schemas.openxmlformats.org/officeDocument/2006/relationships/hyperlink" Target="https://pl.wikipedia.org/wiki/Przemys%C5%82_w%C5%82%C3%B3kienniczy" TargetMode="External"/><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42.jpg"/><Relationship Id="rId4" Type="http://schemas.openxmlformats.org/officeDocument/2006/relationships/hyperlink" Target="https://pl.wikipedia.org/wiki/Elektronika" TargetMode="External"/><Relationship Id="rId9" Type="http://schemas.openxmlformats.org/officeDocument/2006/relationships/hyperlink" Target="https://pl.wikipedia.org/wiki/Poligrafia" TargetMode="External"/><Relationship Id="rId5" Type="http://schemas.openxmlformats.org/officeDocument/2006/relationships/hyperlink" Target="https://pl.wikipedia.org/wiki/Informatyka" TargetMode="External"/><Relationship Id="rId6" Type="http://schemas.openxmlformats.org/officeDocument/2006/relationships/hyperlink" Target="https://pl.wikipedia.org/wiki/Chemia" TargetMode="External"/><Relationship Id="rId7" Type="http://schemas.openxmlformats.org/officeDocument/2006/relationships/hyperlink" Target="https://pl.wikipedia.org/wiki/Farmaceutyka" TargetMode="External"/><Relationship Id="rId8" Type="http://schemas.openxmlformats.org/officeDocument/2006/relationships/hyperlink" Target="https://pl.wikipedia.org/wiki/Metalurgia"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0" Type="http://schemas.openxmlformats.org/officeDocument/2006/relationships/hyperlink" Target="https://pl.wikipedia.org/wiki/Cork" TargetMode="External"/><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41.jpg"/><Relationship Id="rId4" Type="http://schemas.openxmlformats.org/officeDocument/2006/relationships/hyperlink" Target="https://pl.wikipedia.org/wiki/Autostrada" TargetMode="External"/><Relationship Id="rId9" Type="http://schemas.openxmlformats.org/officeDocument/2006/relationships/hyperlink" Target="https://pl.wikipedia.org/wiki/Dublin" TargetMode="External"/><Relationship Id="rId5" Type="http://schemas.openxmlformats.org/officeDocument/2006/relationships/hyperlink" Target="https://pl.wikipedia.org/wiki/Ruch_lewostronny" TargetMode="External"/><Relationship Id="rId6" Type="http://schemas.openxmlformats.org/officeDocument/2006/relationships/hyperlink" Target="https://pl.wikipedia.org/wiki/Transport_kolejowy" TargetMode="External"/><Relationship Id="rId7" Type="http://schemas.openxmlformats.org/officeDocument/2006/relationships/hyperlink" Target="https://pl.wikipedia.org/wiki/Iarnr%C3%B3d_%C3%89ireann" TargetMode="External"/><Relationship Id="rId8" Type="http://schemas.openxmlformats.org/officeDocument/2006/relationships/hyperlink" Target="https://pl.wikipedia.org/wiki/Port_wodny"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45.png"/><Relationship Id="rId4" Type="http://schemas.openxmlformats.org/officeDocument/2006/relationships/hyperlink" Target="https://pl.wikipedia.org/wiki/Ministrowie_edukacji_i_umiej%C4%99tno%C5%9Bci_Irlandii" TargetMode="External"/><Relationship Id="rId5" Type="http://schemas.openxmlformats.org/officeDocument/2006/relationships/hyperlink" Target="https://pl.wikipedia.org/wiki/J%C4%99zyk_angielski" TargetMode="External"/><Relationship Id="rId6" Type="http://schemas.openxmlformats.org/officeDocument/2006/relationships/hyperlink" Target="https://pl.wikipedia.org/wiki/J%C4%99zyk_irlandzki" TargetMode="External"/></Relationships>
</file>

<file path=ppt/slides/_rels/slide42.xml.rels><?xml version="1.0" encoding="UTF-8" standalone="yes"?><Relationships xmlns="http://schemas.openxmlformats.org/package/2006/relationships"><Relationship Id="rId11" Type="http://schemas.openxmlformats.org/officeDocument/2006/relationships/hyperlink" Target="https://pl.wikipedia.org/wiki/Por_(ro%C5%9Blina)" TargetMode="External"/><Relationship Id="rId10" Type="http://schemas.openxmlformats.org/officeDocument/2006/relationships/hyperlink" Target="https://pl.wikipedia.org/wiki/Marchew_zwyczajna" TargetMode="External"/><Relationship Id="rId13" Type="http://schemas.openxmlformats.org/officeDocument/2006/relationships/hyperlink" Target="https://pl.wikipedia.org/wiki/Dieta" TargetMode="External"/><Relationship Id="rId12" Type="http://schemas.openxmlformats.org/officeDocument/2006/relationships/hyperlink" Target="https://pl.wikipedia.org/wiki/Kasza_j%C4%99czmienna" TargetMode="External"/><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image" Target="../media/image46.jpg"/><Relationship Id="rId4" Type="http://schemas.openxmlformats.org/officeDocument/2006/relationships/hyperlink" Target="https://pl.wikipedia.org/wiki/Gulasz_irlandzki" TargetMode="External"/><Relationship Id="rId9" Type="http://schemas.openxmlformats.org/officeDocument/2006/relationships/hyperlink" Target="https://pl.wikipedia.org/wiki/Cebula_zwyczajna" TargetMode="External"/><Relationship Id="rId14" Type="http://schemas.openxmlformats.org/officeDocument/2006/relationships/hyperlink" Target="https://pl.wikipedia.org/wiki/Dieta" TargetMode="External"/><Relationship Id="rId5" Type="http://schemas.openxmlformats.org/officeDocument/2006/relationships/hyperlink" Target="https://pl.wikipedia.org/wiki/Jagni%C4%99cina" TargetMode="External"/><Relationship Id="rId6" Type="http://schemas.openxmlformats.org/officeDocument/2006/relationships/hyperlink" Target="https://pl.wikipedia.org/wiki/Baranina" TargetMode="External"/><Relationship Id="rId7" Type="http://schemas.openxmlformats.org/officeDocument/2006/relationships/hyperlink" Target="https://pl.wikipedia.org/wiki/Mi%C4%99so" TargetMode="External"/><Relationship Id="rId8" Type="http://schemas.openxmlformats.org/officeDocument/2006/relationships/hyperlink" Target="https://pl.wikipedia.org/wiki/Ziemniak" TargetMode="External"/></Relationships>
</file>

<file path=ppt/slides/_rels/slide43.xml.rels><?xml version="1.0" encoding="UTF-8" standalone="yes"?><Relationships xmlns="http://schemas.openxmlformats.org/package/2006/relationships"><Relationship Id="rId10" Type="http://schemas.openxmlformats.org/officeDocument/2006/relationships/hyperlink" Target="https://pl.wikipedia.org/wiki/Ultimate_Fighting_Championship" TargetMode="External"/><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image" Target="../media/image48.jpg"/><Relationship Id="rId4" Type="http://schemas.openxmlformats.org/officeDocument/2006/relationships/hyperlink" Target="https://pl.wikipedia.org/wiki/Rugby_(sport)" TargetMode="External"/><Relationship Id="rId9" Type="http://schemas.openxmlformats.org/officeDocument/2006/relationships/hyperlink" Target="https://pl.wikipedia.org/wiki/Conor_McGregor" TargetMode="External"/><Relationship Id="rId5" Type="http://schemas.openxmlformats.org/officeDocument/2006/relationships/hyperlink" Target="https://pl.wikipedia.org/wiki/Hurling" TargetMode="External"/><Relationship Id="rId6" Type="http://schemas.openxmlformats.org/officeDocument/2006/relationships/hyperlink" Target="https://pl.wikipedia.org/wiki/Futbol_gaelicki" TargetMode="External"/><Relationship Id="rId7" Type="http://schemas.openxmlformats.org/officeDocument/2006/relationships/hyperlink" Target="https://pl.wikipedia.org/wiki/Krykiet" TargetMode="External"/><Relationship Id="rId8" Type="http://schemas.openxmlformats.org/officeDocument/2006/relationships/hyperlink" Target="https://pl.wikipedia.org/wiki/Wy%C5%9Bcigi_konne"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 Id="rId3" Type="http://schemas.openxmlformats.org/officeDocument/2006/relationships/image" Target="../media/image5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 Id="rId3" Type="http://schemas.openxmlformats.org/officeDocument/2006/relationships/image" Target="../media/image49.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 Id="rId3" Type="http://schemas.openxmlformats.org/officeDocument/2006/relationships/image" Target="../media/image47.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7.xml"/><Relationship Id="rId3" Type="http://schemas.openxmlformats.org/officeDocument/2006/relationships/image" Target="../media/image51.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image" Target="../media/image50.jpg"/><Relationship Id="rId4" Type="http://schemas.openxmlformats.org/officeDocument/2006/relationships/hyperlink" Target="https://turystyka.wp.pl/londyn-6047551256061057c"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9.xml"/><Relationship Id="rId3" Type="http://schemas.openxmlformats.org/officeDocument/2006/relationships/image" Target="../media/image5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0.xml"/><Relationship Id="rId3" Type="http://schemas.openxmlformats.org/officeDocument/2006/relationships/image" Target="../media/image67.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1.xml"/><Relationship Id="rId3" Type="http://schemas.openxmlformats.org/officeDocument/2006/relationships/image" Target="../media/image53.jpg"/><Relationship Id="rId4" Type="http://schemas.openxmlformats.org/officeDocument/2006/relationships/hyperlink" Target="https://www.podrozepoeuropie.pl/tower-of-london-bilety-informacje-praktyczne/"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 Id="rId3" Type="http://schemas.openxmlformats.org/officeDocument/2006/relationships/image" Target="../media/image55.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3.xml"/><Relationship Id="rId3" Type="http://schemas.openxmlformats.org/officeDocument/2006/relationships/image" Target="../media/image57.jpg"/><Relationship Id="rId4" Type="http://schemas.openxmlformats.org/officeDocument/2006/relationships/hyperlink" Target="https://turystyka.wp.pl/wielka-brytania-6047551941800577c"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 Id="rId3" Type="http://schemas.openxmlformats.org/officeDocument/2006/relationships/image" Target="../media/image56.png"/><Relationship Id="rId4" Type="http://schemas.openxmlformats.org/officeDocument/2006/relationships/hyperlink" Target="https://pl.wikipedia.org/wiki/Szkocja" TargetMode="External"/><Relationship Id="rId5" Type="http://schemas.openxmlformats.org/officeDocument/2006/relationships/hyperlink" Target="https://pl.wikipedia.org/wiki/Inverness" TargetMode="External"/><Relationship Id="rId6" Type="http://schemas.openxmlformats.org/officeDocument/2006/relationships/hyperlink" Target="https://pl.wikipedia.org/wiki/Potw%C3%B3r_z_Loch_Ness"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5.xml"/><Relationship Id="rId3" Type="http://schemas.openxmlformats.org/officeDocument/2006/relationships/image" Target="../media/image63.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6.xml"/><Relationship Id="rId3" Type="http://schemas.openxmlformats.org/officeDocument/2006/relationships/image" Target="../media/image74.jpg"/><Relationship Id="rId4" Type="http://schemas.openxmlformats.org/officeDocument/2006/relationships/hyperlink" Target="https://pl.wikipedia.org/wiki/Londyn" TargetMode="External"/><Relationship Id="rId5" Type="http://schemas.openxmlformats.org/officeDocument/2006/relationships/hyperlink" Target="https://pl.wikipedia.org/w/index.php?title=Newgate&amp;action=edit&amp;redlink=1" TargetMode="External"/></Relationships>
</file>

<file path=ppt/slides/_rels/slide57.xml.rels><?xml version="1.0" encoding="UTF-8" standalone="yes"?><Relationships xmlns="http://schemas.openxmlformats.org/package/2006/relationships"><Relationship Id="rId11" Type="http://schemas.openxmlformats.org/officeDocument/2006/relationships/hyperlink" Target="https://pl.wikipedia.org/wiki/Kana%C5%82_morski" TargetMode="External"/><Relationship Id="rId10" Type="http://schemas.openxmlformats.org/officeDocument/2006/relationships/hyperlink" Target="https://pl.wikipedia.org/wiki/Ocean_Atlantycki" TargetMode="External"/><Relationship Id="rId13" Type="http://schemas.openxmlformats.org/officeDocument/2006/relationships/hyperlink" Target="https://pl.wikipedia.org/wiki/Poole" TargetMode="External"/><Relationship Id="rId12" Type="http://schemas.openxmlformats.org/officeDocument/2006/relationships/hyperlink" Target="https://pl.wikipedia.org/wiki/La_Manche" TargetMode="External"/><Relationship Id="rId1" Type="http://schemas.openxmlformats.org/officeDocument/2006/relationships/slideLayout" Target="../slideLayouts/slideLayout11.xml"/><Relationship Id="rId2" Type="http://schemas.openxmlformats.org/officeDocument/2006/relationships/notesSlide" Target="../notesSlides/notesSlide57.xml"/><Relationship Id="rId3" Type="http://schemas.openxmlformats.org/officeDocument/2006/relationships/image" Target="../media/image59.jpg"/><Relationship Id="rId4" Type="http://schemas.openxmlformats.org/officeDocument/2006/relationships/hyperlink" Target="https://pl.wikipedia.org/wiki/Szlak_turystyczny" TargetMode="External"/><Relationship Id="rId9" Type="http://schemas.openxmlformats.org/officeDocument/2006/relationships/hyperlink" Target="https://pl.wikipedia.org/wiki/Kana%C5%82_Bristolski" TargetMode="External"/><Relationship Id="rId15" Type="http://schemas.openxmlformats.org/officeDocument/2006/relationships/hyperlink" Target="https://pl.wikipedia.org/wiki/Wielka_Brytania" TargetMode="External"/><Relationship Id="rId14" Type="http://schemas.openxmlformats.org/officeDocument/2006/relationships/hyperlink" Target="https://pl.wikipedia.org/wiki/Dorset" TargetMode="External"/><Relationship Id="rId16" Type="http://schemas.openxmlformats.org/officeDocument/2006/relationships/hyperlink" Target="https://pl.wikipedia.org/wiki/Wielka_Brytania" TargetMode="External"/><Relationship Id="rId5" Type="http://schemas.openxmlformats.org/officeDocument/2006/relationships/hyperlink" Target="https://pl.wikipedia.org/wiki/National_Trails" TargetMode="External"/><Relationship Id="rId6" Type="http://schemas.openxmlformats.org/officeDocument/2006/relationships/hyperlink" Target="https://pl.wikipedia.org/wiki/Anglia" TargetMode="External"/><Relationship Id="rId7" Type="http://schemas.openxmlformats.org/officeDocument/2006/relationships/hyperlink" Target="https://pl.wikipedia.org/wiki/Minehead" TargetMode="External"/><Relationship Id="rId8" Type="http://schemas.openxmlformats.org/officeDocument/2006/relationships/hyperlink" Target="https://pl.wikipedia.org/wiki/Somerset"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8.xml"/><Relationship Id="rId3" Type="http://schemas.openxmlformats.org/officeDocument/2006/relationships/image" Target="../media/image60.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9.xml"/><Relationship Id="rId3" Type="http://schemas.openxmlformats.org/officeDocument/2006/relationships/image" Target="../media/image5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0.xml"/><Relationship Id="rId3" Type="http://schemas.openxmlformats.org/officeDocument/2006/relationships/image" Target="../media/image64.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1.xml"/><Relationship Id="rId3" Type="http://schemas.openxmlformats.org/officeDocument/2006/relationships/image" Target="../media/image61.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2.xml"/><Relationship Id="rId3" Type="http://schemas.openxmlformats.org/officeDocument/2006/relationships/image" Target="../media/image62.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3.xml"/><Relationship Id="rId3" Type="http://schemas.openxmlformats.org/officeDocument/2006/relationships/image" Target="../media/image69.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4.xml"/><Relationship Id="rId3" Type="http://schemas.openxmlformats.org/officeDocument/2006/relationships/image" Target="../media/image65.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5.xml"/><Relationship Id="rId3" Type="http://schemas.openxmlformats.org/officeDocument/2006/relationships/image" Target="../media/image77.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6.xml"/><Relationship Id="rId3" Type="http://schemas.openxmlformats.org/officeDocument/2006/relationships/image" Target="../media/image66.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7.xml"/><Relationship Id="rId3" Type="http://schemas.openxmlformats.org/officeDocument/2006/relationships/image" Target="../media/image73.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8.xml"/><Relationship Id="rId3" Type="http://schemas.openxmlformats.org/officeDocument/2006/relationships/image" Target="../media/image7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9.xml"/><Relationship Id="rId3" Type="http://schemas.openxmlformats.org/officeDocument/2006/relationships/image" Target="../media/image7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0.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0.xml"/><Relationship Id="rId3" Type="http://schemas.openxmlformats.org/officeDocument/2006/relationships/image" Target="../media/image68.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1.xml"/><Relationship Id="rId3" Type="http://schemas.openxmlformats.org/officeDocument/2006/relationships/image" Target="../media/image76.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2.xml"/><Relationship Id="rId3" Type="http://schemas.openxmlformats.org/officeDocument/2006/relationships/hyperlink" Target="http://www.youtube.com/watch?v=qa2BdbhfiMo" TargetMode="External"/><Relationship Id="rId4" Type="http://schemas.openxmlformats.org/officeDocument/2006/relationships/image" Target="../media/image72.jpg"/></Relationships>
</file>

<file path=ppt/slides/_rels/slide73.xml.rels><?xml version="1.0" encoding="UTF-8" standalone="yes"?><Relationships xmlns="http://schemas.openxmlformats.org/package/2006/relationships"><Relationship Id="rId20" Type="http://schemas.openxmlformats.org/officeDocument/2006/relationships/hyperlink" Target="https://www.google.com/search?q=big+ben&amp;sxsrf=ALeKk01R22yb23IPXpr6KRpEbD3EIonOlg:1619680662222&amp;source=lnms&amp;tbm=isch&amp;sa=X&amp;ved=2ahUKEwjItJXU9KLwAhXnsosKHTH3BpkQ_AUoAXoECAIQAw&amp;biw=1517&amp;bih=730" TargetMode="External"/><Relationship Id="rId22" Type="http://schemas.openxmlformats.org/officeDocument/2006/relationships/hyperlink" Target="https://www.google.com/search?q=tower+london&amp;tbm=isch&amp;ved=2ahUKEwiJ2cHj9KLwAhXGtCoKHXNtCEIQ2-cCegQIABAA&amp;oq=tower+london&amp;gs_lcp=CgNpbWcQAzICCAAyBAgAEB4yBAgAEB4yBAgAEB4yBAgAEB4yBAgAEB4yBAgAEB4yBAgAEB4yBAgAEB4yBAgAEB46BwgjEOoCECc6BAgjECc6BAgAEEM6BQgAELEDOgcIABCxAxBDOggIABCxAxCDAVDM6wRYw4IFYJOFBWgBcAB4AIABeogB_wmSAQMzLjmYAQCgAQGqAQtnd3Mtd2l6LWltZ7ABCsABAQ&amp;sclient=img&amp;ei=tl2KYImmGMbpqgHz2qGQBA&amp;bih=730&amp;biw=1517" TargetMode="External"/><Relationship Id="rId21" Type="http://schemas.openxmlformats.org/officeDocument/2006/relationships/hyperlink" Target="https://www.google.com/search?q=palace+of+westminster&amp;tbm=isch&amp;ved=2ahUKEwjJ5vXU9KLwAhVDsSoKHXH5DqAQ2-cCegQIABAA&amp;oq=palace+of+west&amp;gs_lcp=CgNpbWcQARgAMgIIADICCAAyBAgAEB4yBAgAEB4yBAgAEB4yBAgAEB4yBAgAEB4yBAgAEB4yBAgAEB4yBAgAEB46BAgjECc6BAgAEEM6BwgjEOoCECc6BQgAELEDOgcIABCxAxBDOggIABCxAxCDAVD0uQFY0tYBYMvlAWgBcAB4AoABogGIAfsRkgEEMS4xOZgBAKABAaoBC2d3cy13aXotaW1nsAEKwAEB&amp;sclient=img&amp;ei=l12KYIm_MMPiqgHx8ruACg&amp;bih=730&amp;biw=1517" TargetMode="External"/><Relationship Id="rId24" Type="http://schemas.openxmlformats.org/officeDocument/2006/relationships/hyperlink" Target="https://www.google.com/search?q=buckingham+palace&amp;tbm=isch&amp;ved=2ahUKEwiY4tGZ9aLwAhUGuyoKHapWDYgQ2-cCegQIABAA&amp;oq=buckingham+pa&amp;gs_lcp=CgNpbWcQARgAMgcIABCxAxBDMgIIADIECAAQQzICCAAyBAgAEEMyAggAMgIIADICCAAyAggAMgIIADoHCCMQ6gIQJzoECCMQJzoFCAAQsQM6BAgAEB46BggAEAUQHjoGCAAQChAYUJ94WIy7AWCVxwFoCXAAeACAAZgBiAGeEZIBBDEuMTiYAQCgAQGqAQtnd3Mtd2l6LWltZ7ABCsABAQ&amp;sclient=img&amp;ei=J16KYNiyN4b2qgGqrbXACA&amp;bih=730&amp;biw=1517" TargetMode="External"/><Relationship Id="rId23" Type="http://schemas.openxmlformats.org/officeDocument/2006/relationships/hyperlink" Target="https://www.google.com/search?q=london+eye&amp;tbm=isch&amp;ved=2ahUKEwiBpuaL9aLwAhUMvioKHVHlDQEQ2-cCegQIABAA&amp;oq=london+eye&amp;gs_lcp=CgNpbWcQAzIFCAAQsQMyAggAMgIIADICCAAyAggAMgIIADICCAAyAggAMgIIADICCAA6BwgjEOoCECc6BAgjECc6BAgAEEM6CAgAELEDEIMBOgcIABCxAxBDULjGAVjx1QFgg9cBaAFwAHgAgAHPA4gBig6SAQkxLjYuMS4xLjGYAQCgAQGqAQtnd3Mtd2l6LWltZ7ABCsABAQ&amp;sclient=img&amp;ei=Cl6KYIH5NYz8qgHRyrcI&amp;bih=730&amp;biw=1517" TargetMode="External"/><Relationship Id="rId1" Type="http://schemas.openxmlformats.org/officeDocument/2006/relationships/slideLayout" Target="../slideLayouts/slideLayout5.xml"/><Relationship Id="rId2" Type="http://schemas.openxmlformats.org/officeDocument/2006/relationships/notesSlide" Target="../notesSlides/notesSlide73.xml"/><Relationship Id="rId3" Type="http://schemas.openxmlformats.org/officeDocument/2006/relationships/hyperlink" Target="https://pl.wikipedia.org/wiki/Wielka_Brytania" TargetMode="External"/><Relationship Id="rId4" Type="http://schemas.openxmlformats.org/officeDocument/2006/relationships/hyperlink" Target="https://fajnepodroze.pl/anglia-ciekawostki-zdjecia/" TargetMode="External"/><Relationship Id="rId9" Type="http://schemas.openxmlformats.org/officeDocument/2006/relationships/hyperlink" Target="https://pl.wikipedia.org/wiki/Anglia" TargetMode="External"/><Relationship Id="rId26" Type="http://schemas.openxmlformats.org/officeDocument/2006/relationships/hyperlink" Target="https://www.google.com/search?q=tower+brige&amp;tbm=isch&amp;ved=2ahUKEwiV3s3C9aLwAhWXvSoKHZyHCFIQ2-cCegQIABAA&amp;oq=tower+brige&amp;gs_lcp=CgNpbWcQAzICCAAyBAgAEB4yBggAEAoQGDoHCCMQ6gIQJzoECCMQJzoECAAQQzoFCAAQsQM6BwgAELEDEEM6CAgAELEDEIMBOgYIABAFEB5Qs94BWLTwAWDq8QFoAXAAeACAAZABiAHgCZIBAzMuOJgBAKABAaoBC2d3cy13aXotaW1nsAEKwAEB&amp;sclient=img&amp;ei=fV6KYNWrMpf7qgGcj6KQBQ&amp;bih=730&amp;biw=1517" TargetMode="External"/><Relationship Id="rId25" Type="http://schemas.openxmlformats.org/officeDocument/2006/relationships/hyperlink" Target="https://www.google.com/search?q=stonehenge&amp;tbm=isch&amp;ved=2ahUKEwiSoaum9aLwAhVTB3cKHYaCDzsQ2-cCegQIABAA&amp;oq=stoneh&amp;gs_lcp=CgNpbWcQARgAMgcIABCxAxBDMgIIADICCAAyAggAMgIIADICCAAyAggAMgIIADICCAAyAggAOgcIIxDqAhAnOgQIIxAnOgQIABBDOgUIABCxA1D5qANYgLcDYLDCA2gBcAB4AIAB3AGIAfMFkgEFMC41LjGYAQCgAQGqAQtnd3Mtd2l6LWltZ7ABCsABAQ&amp;sclient=img&amp;ei=Ql6KYJL4INOO3AOGhb7YAw&amp;bih=730&amp;biw=1517" TargetMode="External"/><Relationship Id="rId28" Type="http://schemas.openxmlformats.org/officeDocument/2006/relationships/hyperlink" Target="https://www.google.com/search?q=westminster+abbey&amp;tbm=isch&amp;ved=2ahUKEwiu2pL19aLwAhXRtSoKHcJJD0AQ2-cCegQIABAA&amp;oq=westminster+abbey&amp;gs_lcp=CgNpbWcQARgAMgcIABCxAxBDMgIIADICCAAyBAgAEEMyAggAMgQIABAeMgQIABAeMgQIABAeMgQIABAeMgQIABAeOgcIIxDqAhAnOgQIIxAnOgUIABCxA1CQ_AdY7J8IYMywCGgDcAB4AIABjgSIAekYkgEMMC4xNi4wLjIuMC4xmAEAoAEBqgELZ3dzLXdpei1pbWewAQrAAQE&amp;sclient=img&amp;ei=516KYO7KMdHrqgHCk72ABA&amp;bih=730&amp;biw=1517" TargetMode="External"/><Relationship Id="rId27" Type="http://schemas.openxmlformats.org/officeDocument/2006/relationships/hyperlink" Target="https://www.google.com/search?q=hyde+park&amp;tbm=isch&amp;ved=2ahUKEwi5moPS9aLwAhWIp4sKHWV6CAkQ2-cCegQIABAA&amp;oq=hyde+park&amp;gs_lcp=CgNpbWcQAzIHCAAQsQMQQzIFCAAQsQMyAggAMgIIADICCAAyAggAMgIIADICCAAyAggAMgIIADoHCCMQ6gIQJzoECCMQJzoECAAQQzoICAAQsQMQgwFQxKMEWPOvBGDSsQRoAXAAeACAAZ0BiAHTCJIBAzIuN5gBAKABAaoBC2d3cy13aXotaW1nsAEKwAEB&amp;sclient=img&amp;ei=nl6KYLnTCYjPrgTl9KFI&amp;bih=730&amp;biw=1517" TargetMode="External"/><Relationship Id="rId5" Type="http://schemas.openxmlformats.org/officeDocument/2006/relationships/hyperlink" Target="https://www.trasa.info/informacje/walia/kuchnia-walijska" TargetMode="External"/><Relationship Id="rId6" Type="http://schemas.openxmlformats.org/officeDocument/2006/relationships/hyperlink" Target="https://poznajnieznane.pl/ciekawostki-2/ciekawostki-panstwa-3/wielka-brytania-ciekawostki/#google_vignette" TargetMode="External"/><Relationship Id="rId7" Type="http://schemas.openxmlformats.org/officeDocument/2006/relationships/hyperlink" Target="https://pl.wikipedia.org/wiki/Szkocja" TargetMode="External"/><Relationship Id="rId8" Type="http://schemas.openxmlformats.org/officeDocument/2006/relationships/hyperlink" Target="https://pl.wikipedia.org/wiki/Wielka_Brytania" TargetMode="External"/><Relationship Id="rId11" Type="http://schemas.openxmlformats.org/officeDocument/2006/relationships/hyperlink" Target="https://pl.wikipedia.org/wiki/Walia" TargetMode="External"/><Relationship Id="rId10" Type="http://schemas.openxmlformats.org/officeDocument/2006/relationships/hyperlink" Target="https://pl.wikipedia.org/wiki/Irlandia" TargetMode="External"/><Relationship Id="rId13" Type="http://schemas.openxmlformats.org/officeDocument/2006/relationships/hyperlink" Target="https://www.google.com/search?q=anglia&amp;tbm=isch&amp;ved=2ahUKEwigoKKl86LwAhWN6CoKHXvdDAoQ2-cCegQIABAA&amp;oq=anglia&amp;gs_lcp=CgNpbWcQAzIECCMQJzIECAAQQzICCAAyAggAMgQIABBDMgIIADICCAAyAggAMgQIABBDMgIIADoHCAAQsQMQQzoHCCMQ6gIQJzoFCAAQsQNQ2zVY-UhgpkpoAXAAeAKAAYgBiAGVEZIBBDMuMTeYAQCgAQGqAQtnd3Mtd2l6LWltZ7ABCsABAQ&amp;sclient=img&amp;ei=J1yKYODwGY3RqwH7urNQ&amp;bih=730&amp;biw=1517" TargetMode="External"/><Relationship Id="rId12" Type="http://schemas.openxmlformats.org/officeDocument/2006/relationships/hyperlink" Target="https://www.google.com/search?q=wielka+brytania&amp;sxsrf=ALeKk01uBYPhCQ-TlSSU4fFgENKIk3Pgnw:1619680242799&amp;source=lnms&amp;tbm=isch&amp;sa=X&amp;ved=2ahUKEwix6ZWM86LwAhVlpYsKHb_OBMwQ_AUoA3oECAEQBQ&amp;cshid=1619680293437297&amp;biw=1517&amp;bih=730" TargetMode="External"/><Relationship Id="rId15" Type="http://schemas.openxmlformats.org/officeDocument/2006/relationships/hyperlink" Target="https://www.google.com/search?q=szkocja&amp;tbm=isch&amp;ved=2ahUKEwi37YWv86LwAhWFlYsKHZb3BkkQ2-cCegQIABAA&amp;oq=szkocja&amp;gs_lcp=CgNpbWcQAzIHCAAQsQMQQzICCAAyBAgAEEMyBAgAEEMyBAgAEEMyAggAMgIIADICCAAyAggAMgIIADoECCMQJzoFCAAQsQM6BwgjEOoCECc6CAgAELEDEIMBUIRBWL1TYLtUaAFwAHgDgAGeBYgByRaSAQkxLjYuMS41LTOYAQCgAQGqAQtnd3Mtd2l6LWltZ7ABCsABAQ&amp;sclient=img&amp;ei=O1yKYPfjOIWrrgSW75vIBA&amp;bih=730&amp;biw=1517" TargetMode="External"/><Relationship Id="rId14" Type="http://schemas.openxmlformats.org/officeDocument/2006/relationships/hyperlink" Target="https://www.google.com/search?q=walia&amp;tbm=isch&amp;ved=2ahUKEwiT-sGq86LwAhXCzyoKHT--AyMQ2-cCegQIABAA&amp;oq=walia&amp;gs_lcp=CgNpbWcQAzIHCAAQsQMQQzIECAAQQzIFCAAQsQMyBAgAEEMyBQgAELEDMgIIADICCAAyAggAMgIIADICCAA6BAgjECc6BwgjEOoCECdQ2jRY-T5g5T9oAXAAeACAAXeIAbUEkgEDMC41mAEAoAEBqgELZ3dzLXdpei1pbWewAQrAAQE&amp;sclient=img&amp;ei=MlyKYJOZGsKfqwG__I6YAg&amp;bih=730&amp;biw=1517" TargetMode="External"/><Relationship Id="rId17" Type="http://schemas.openxmlformats.org/officeDocument/2006/relationships/hyperlink" Target="https://www.youtube.com/results?search_query=general+information+about+united+kingdom" TargetMode="External"/><Relationship Id="rId16" Type="http://schemas.openxmlformats.org/officeDocument/2006/relationships/hyperlink" Target="https://www.google.com/search?q=irlandia&amp;tbm=isch&amp;ved=2ahUKEwjRo-m086LwAhUG_SoKHeOqCFoQ2-cCegQIABAA&amp;oq=irlandia&amp;gs_lcp=CgNpbWcQAzIHCAAQsQMQQzIECAAQQzICCAAyAggAMgIIADICCAAyAggAMgIIADICCAAyAggAOgcIIxDqAhAnOgQIIxAnOgUIABCxAzoICAAQsQMQgwE6BggAEAUQHjoECAAQHjoGCAAQChAYUOnVAVjh8wFg8PQBaAJwAHgAgAF-iAHMB5IBAzIuN5gBAKABAaoBC2d3cy13aXotaW1nsAEKwAEB&amp;sclient=img&amp;ei=SFyKYNHfAob6qwHj1aLQBQ&amp;bih=730&amp;biw=1517" TargetMode="External"/><Relationship Id="rId19" Type="http://schemas.openxmlformats.org/officeDocument/2006/relationships/hyperlink" Target="https://www.babbel.com/en/magazine/11-british-english-phrases" TargetMode="External"/><Relationship Id="rId18" Type="http://schemas.openxmlformats.org/officeDocument/2006/relationships/hyperlink" Target="https://www.engvid.com/english-resource/50-common-proverbs-sayings/"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4.xml"/><Relationship Id="rId3" Type="http://schemas.openxmlformats.org/officeDocument/2006/relationships/hyperlink" Target="https://www.google.com/search?q=loch+ness&amp;tbm=isch&amp;ved=2ahUKEwjkgqO39qLwAhXm_CoKHYnjCgQQ2-cCegQIABAA&amp;oq=loch+&amp;gs_lcp=CgNpbWcQARgAMgcIABCxAxBDMgUIABCxAzIECAAQQzICCAAyAggAMgIIADICCAAyAggAMgIIADICCAA6BwgjEOoCECc6BAgjECc6CAgAELEDEIMBOgQIABAeUOb1A1j0igRgoJQEaAJwAHgAgAHWA4gBvgySAQkwLjIuMi4wLjKYAQCgAQGqAQtnd3Mtd2l6LWltZ7ABCsABAQ&amp;sclient=img&amp;ei=cl-KYOSBHub5qwGJx6sg&amp;bih=730&amp;biw=1517" TargetMode="External"/><Relationship Id="rId4" Type="http://schemas.openxmlformats.org/officeDocument/2006/relationships/hyperlink" Target="https://www.google.com/search?q=giant+causeway&amp;tbm=isch&amp;ved=2ahUKEwjO36_Y9qLwAhWHk4sKHdvEDSsQ2-cCegQIABAA&amp;oq=giant+cau&amp;gs_lcp=CgNpbWcQARgAMgIIADICCAAyBAgAEB4yBAgAEB4yBAgAEB4yBAgAEB4yBAgAEB4yBAgAEB4yBAgAEB4yBAgAEB46BwgjEOoCECc6BAgjECc6BAgAEEM6BQgAELEDOggIABCxAxCDAToHCAAQsQMQQ1CZ9AFYgowCYIyeAmgBcAB4AIAB0AGIAYYJkgEFMC44LjGYAQCgAQGqAQtnd3Mtd2l6LWltZ7ABCsABAQ&amp;sclient=img&amp;ei=t1-KYI6oN4enrgTbibfYAg&amp;bih=730&amp;biw=1517" TargetMode="External"/><Relationship Id="rId9" Type="http://schemas.openxmlformats.org/officeDocument/2006/relationships/hyperlink" Target="https://www.google.com/search?q=william+shakespeare&amp;tbm=isch&amp;ved=2ahUKEwjBxIaW96LwAhUTuyoKHbX8CuAQ2-cCegQIABAA&amp;oq=william+sh&amp;gs_lcp=CgNpbWcQARgAMgQIIxAnMgIIADICCAAyAggAMgIIADICCAAyAggAMgIIADICCAAyAggAOgcIIxDqAhAnOgcIABCxAxBDOgUIABCxAzoECAAQQzoICAAQsQMQgwFQiUxYvltgvWpoAXAAeACAAYUBiAHcCJIBAzMuN5gBAKABAaoBC2d3cy13aXotaW1nsAEKwAEB&amp;sclient=img&amp;ei=OWCKYIHED5P2qgG1-auADg&amp;bih=730&amp;biw=1517" TargetMode="External"/><Relationship Id="rId5" Type="http://schemas.openxmlformats.org/officeDocument/2006/relationships/hyperlink" Target="https://www.google.com/search?q=oxford+street&amp;tbm=isch&amp;ved=2ahUKEwjLk8vq9qLwAhXEvCoKHbjlBCwQ2-cCegQIABAA&amp;oq=oxford+street&amp;gs_lcp=CgNpbWcQAzIFCAAQsQMyAggAMgIIADICCAAyAggAMgIIADICCAAyAggAMgQIABAeMgQIABAeOgcIIxDqAhAnOgQIIxAnOgQIABADOgQIABBDUJdvWP6VAWCgmAFoA3AAeACAAYsBiAHYDZIBBDEuMTSYAQCgAQGqAQtnd3Mtd2l6LWltZ7ABCsABAQ&amp;sclient=img&amp;ei=3l-KYMusBsT5qgG4y5PgAg&amp;bih=730&amp;biw=1517" TargetMode="External"/><Relationship Id="rId6" Type="http://schemas.openxmlformats.org/officeDocument/2006/relationships/hyperlink" Target="https://www.google.com/search?q=south+west+coast+path&amp;tbm=isch&amp;ved=2ahUKEwjdqM_09qLwAhVhiIsKHdFMAPgQ2-cCegQIABAA&amp;oq=south+west+coast+pa&amp;gs_lcp=CgNpbWcQARgAMgIIADIECAAQHjIECAAQHjIECAAQHjIECAAQHjIECAAQHjIECAAQHjIECAAQHjIECAAQHjIECAAQHjoHCCMQ6gIQJzoECCMQJzoECAAQQzoICAAQsQMQgwE6BQgAELEDOgcIABCxAxBDUNiBAViSoQFgua8BaAJwAHgAgAGZAYgBhRKSAQQyLjE4mAEAoAEBqgELZ3dzLXdpei1pbWewAQrAAQE&amp;sclient=img&amp;ei=81-KYJ3jCOGQrgTRmYHADw&amp;bih=730&amp;biw=1517" TargetMode="External"/><Relationship Id="rId7" Type="http://schemas.openxmlformats.org/officeDocument/2006/relationships/hyperlink" Target="https://www.google.com/search?q=microfone&amp;tbm=isch&amp;ved=2ahUKEwjJzI2A96LwAhUrlosKHYuqCCgQ2-cCegQIABAA&amp;oq=microfone&amp;gs_lcp=CgNpbWcQAzICCAAyBAgAEB4yBAgAEB4yBAgAEB4yBAgAEB4yBAgAEB4yBAgAEB4yBAgAEB4yBAgAEB4yBAgAEB46BwgjEOoCECc6BAgjECc6BQgAELEDOgQIABBDOggIABCxAxCDAToHCAAQsQMQQ1CZUliUZGDiZWgBcAB4AIABiQGIAbYIkgEDMS44mAEAoAEBqgELZ3dzLXdpei1pbWewAQrAAQE&amp;sclient=img&amp;ei=C2CKYImbDqusrgSL1aLAAg&amp;bih=730&amp;biw=1517" TargetMode="External"/><Relationship Id="rId8" Type="http://schemas.openxmlformats.org/officeDocument/2006/relationships/hyperlink" Target="https://www.google.com/search?q=ksi%C4%85zki&amp;tbm=isch&amp;ved=2ahUKEwjb6p2T96LwAhWFyioKHZDAAZsQ2-cCegQIABAA&amp;oq=ksi%C4%85zki&amp;gs_lcp=CgNpbWcQAzICCAAyAggAMgIIADICCAAyAggAMgIIADICCAAyAggAMgIIADICCAA6BwgjEOoCECc6BAgjECc6BAgAEEM6CAgAELEDEIMBOgUIABCxAzoHCAAQsQMQQ1DBGFiFI2DWJGgBcAB4AIABfogB8gWSAQMyLjWYAQCgAQGqAQtnd3Mtd2l6LWltZ7ABCsABAQ&amp;sclient=img&amp;ei=M2CKYJuFFYWVqwGQgYfYCQ&amp;bih=730&amp;biw=1517" TargetMode="External"/><Relationship Id="rId11" Type="http://schemas.openxmlformats.org/officeDocument/2006/relationships/hyperlink" Target="https://www.google.com/search?q=university+of+oxford&amp;tbm=isch&amp;ved=2ahUKEwjK0oSt96LwAhWUtCoKHUnHCYUQ2-cCegQIABAA&amp;oq=university+of+&amp;gs_lcp=CgNpbWcQARgBMgUIABCxAzICCAAyAggAMgIIADICCAAyAggAMgIIADICCAAyAggAMgIIADoHCCMQ6gIQJzoECCMQJzoHCAAQsQMQQzoECAAQQzoICAAQsQMQgwFQ7ltY7XVgoIEBaAFwAHgBgAGHAogBig2SAQYzLjEwLjGYAQCgAQGqAQtnd3Mtd2l6LWltZ7ABCsABAQ&amp;sclient=img&amp;ei=aWCKYIr6G5TpqgHJjqeoCA&amp;bih=730&amp;biw=1517" TargetMode="External"/><Relationship Id="rId10" Type="http://schemas.openxmlformats.org/officeDocument/2006/relationships/hyperlink" Target="https://www.google.com/search?q=nobel+prize&amp;tbm=isch&amp;ved=2ahUKEwimhqad96LwAhWBvSoKHUUXD8QQ2-cCegQIABAA&amp;oq=nobel+prize&amp;gs_lcp=CgNpbWcQAzICCAAyAggAMgIIADICCAAyAggAMgIIADICCAAyBAgAEB4yBAgAEB4yBAgAEB46BwgjEOoCECc6BAgjECc6BQgAELEDOgQIABBDOggIABCxAxCDAVCY0QFY_fABYN31AWgDcAB4AIABggGIAdsLkgEEMC4xM5gBAKABAaoBC2d3cy13aXotaW1nsAEKwAEB&amp;sclient=img&amp;ei=SGCKYKbCG4H7qgHFrrygDA&amp;bih=730&amp;biw=1517" TargetMode="External"/><Relationship Id="rId13" Type="http://schemas.openxmlformats.org/officeDocument/2006/relationships/hyperlink" Target="https://www.google.com/search?q=united+kingdom+photos&amp;tbm=isch&amp;ved=2ahUKEwjE1NHK96LwAhXNsyoKHRWdAm0Q2-cCegQIABAA&amp;oq=united+kingdom+photos&amp;gs_lcp=CgNpbWcQAzIECAAQEzIECAAQEzIICAAQBRAeEBMyCAgAEAUQHhATMggIABAIEB4QEzIICAAQCBAeEBM6BwgjEOoCECc6BAgjECc6BAgAEEM6AggAOgUIABCxAzoICAAQsQMQgwE6BwgAELEDEEM6BAgAEB5QtnpYgKUBYI2pAWgCcAB4AIAB4gGIAesUkgEGMS4yMC4xmAEAoAEBqgELZ3dzLXdpei1pbWewAQrAAQE&amp;sclient=img&amp;ei=p2CKYITlIM3nqgGVuoroBg&amp;bih=730&amp;biw=1517" TargetMode="External"/><Relationship Id="rId12" Type="http://schemas.openxmlformats.org/officeDocument/2006/relationships/hyperlink" Target="https://www.google.com/search?q=telefon+&amp;tbm=isch&amp;ved=2ahUKEwjJ_JXG96LwAhWLtSoKHceFDv4Q2-cCegQIABAA&amp;oq=telefon+&amp;gs_lcp=CgNpbWcQAzIECAAQQzIECAAQQzICCAAyBwgAELEDEEMyBAgAEEMyBAgAEEMyBAgAEEMyBAgAEEMyBAgAEEMyBAgAEEM6BAgjECc6BQgAELEDOgcIIxDqAhAnUPElWPw5YNQ7aARwAHgEgAGAAYgBlwmSAQMyLjmYAQCgAQGqAQtnd3Mtd2l6LWltZ7ABCsABAQ&amp;sclient=img&amp;ei=nmCKYMm1CovrqgHHi7rwDw&amp;bih=730&amp;biw=1517" TargetMode="External"/><Relationship Id="rId15" Type="http://schemas.openxmlformats.org/officeDocument/2006/relationships/hyperlink" Target="https://www.google.com/search?q=kilt&amp;tbm=isch&amp;sxsrf=ALeKk009jhaM8tZaSqbOTaB_ZbASywTxJw:1619722331991&amp;source=lnms&amp;sa=X&amp;ved=0ahUKEwjWje7xj6TwAhVqo4sKHfZ6AKAQ_AUIvgcoAQ&amp;biw=1517&amp;bih=730#imgrc=9rFJ879SD-UO9M&amp;imgdii=fUKc2bBrjdzdLM" TargetMode="External"/><Relationship Id="rId14" Type="http://schemas.openxmlformats.org/officeDocument/2006/relationships/hyperlink" Target="https://www.google.com/search?q=group+of+peole&amp;tbm=isch&amp;ved=2ahUKEwiuneXV96LwAhUWwioKHbbqBZoQ2-cCegQIABAA&amp;oq=group+peol&amp;gs_lcp=CgNpbWcQARgAMgYIABAIEB4yBggAEAgQHjIGCAAQCBAeMgYIABAIEB46BwgjEOoCECc6BAgjECc6BQgAELEDOgQIABBDOgIIADoICAAQsQMQgwE6BwgAELEDEEM6BAgAEB5Q6H1YiJ0BYPeuAWgFcAB4AIABywGIAZ8NkgEGMi4xMS4xmAEAoAEBqgELZ3dzLXdpei1pbWewAQrAAQE&amp;sclient=img&amp;ei=vmCKYK7GOJaEqwG21ZfQCQ&amp;bih=730&amp;biw=1517"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5.xml"/><Relationship Id="rId3" Type="http://schemas.openxmlformats.org/officeDocument/2006/relationships/image" Target="../media/image7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3"/>
          <p:cNvSpPr txBox="1"/>
          <p:nvPr>
            <p:ph type="title"/>
          </p:nvPr>
        </p:nvSpPr>
        <p:spPr>
          <a:xfrm>
            <a:off x="724250" y="2515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pl" sz="2920">
                <a:latin typeface="Merriweather"/>
                <a:ea typeface="Merriweather"/>
                <a:cs typeface="Merriweather"/>
                <a:sym typeface="Merriweather"/>
              </a:rPr>
              <a:t>THE BRITISH ISLES</a:t>
            </a:r>
            <a:endParaRPr b="1" sz="2920">
              <a:latin typeface="Merriweather"/>
              <a:ea typeface="Merriweather"/>
              <a:cs typeface="Merriweather"/>
              <a:sym typeface="Merriweather"/>
            </a:endParaRPr>
          </a:p>
          <a:p>
            <a:pPr indent="0" lvl="0" marL="0" rtl="0" algn="ctr">
              <a:spcBef>
                <a:spcPts val="0"/>
              </a:spcBef>
              <a:spcAft>
                <a:spcPts val="0"/>
              </a:spcAft>
              <a:buSzPts val="990"/>
              <a:buNone/>
            </a:pPr>
            <a:r>
              <a:rPr b="1" lang="pl" sz="2920">
                <a:latin typeface="Merriweather"/>
                <a:ea typeface="Merriweather"/>
                <a:cs typeface="Merriweather"/>
                <a:sym typeface="Merriweather"/>
              </a:rPr>
              <a:t>GEOGRAPHY, LIFE AND CULTURE</a:t>
            </a:r>
            <a:r>
              <a:rPr b="1" lang="pl" sz="2920">
                <a:latin typeface="Merriweather"/>
                <a:ea typeface="Merriweather"/>
                <a:cs typeface="Merriweather"/>
                <a:sym typeface="Merriweather"/>
              </a:rPr>
              <a:t> </a:t>
            </a:r>
            <a:endParaRPr b="1" sz="2920">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
                                        </p:tgtEl>
                                        <p:attrNameLst>
                                          <p:attrName>style.visibility</p:attrName>
                                        </p:attrNameLst>
                                      </p:cBhvr>
                                      <p:to>
                                        <p:strVal val="visible"/>
                                      </p:to>
                                    </p:set>
                                    <p:animEffect filter="fade" transition="in">
                                      <p:cBhvr>
                                        <p:cTn dur="1000"/>
                                        <p:tgtEl>
                                          <p:spTgt spid="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7" name="Shape 97"/>
        <p:cNvGrpSpPr/>
        <p:nvPr/>
      </p:nvGrpSpPr>
      <p:grpSpPr>
        <a:xfrm>
          <a:off x="0" y="0"/>
          <a:ext cx="0" cy="0"/>
          <a:chOff x="0" y="0"/>
          <a:chExt cx="0" cy="0"/>
        </a:xfrm>
      </p:grpSpPr>
      <p:sp>
        <p:nvSpPr>
          <p:cNvPr id="98" name="Google Shape;98;p22"/>
          <p:cNvSpPr txBox="1"/>
          <p:nvPr/>
        </p:nvSpPr>
        <p:spPr>
          <a:xfrm>
            <a:off x="278550" y="274700"/>
            <a:ext cx="8586900" cy="1416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pl" sz="1600">
                <a:solidFill>
                  <a:schemeClr val="dk1"/>
                </a:solidFill>
                <a:latin typeface="Merriweather"/>
                <a:ea typeface="Merriweather"/>
                <a:cs typeface="Merriweather"/>
                <a:sym typeface="Merriweather"/>
              </a:rPr>
              <a:t>England is the country part of </a:t>
            </a:r>
            <a:r>
              <a:rPr b="1" lang="pl" sz="1600">
                <a:solidFill>
                  <a:schemeClr val="dk1"/>
                </a:solidFill>
                <a:uFill>
                  <a:noFill/>
                </a:uFill>
                <a:latin typeface="Merriweather"/>
                <a:ea typeface="Merriweather"/>
                <a:cs typeface="Merriweather"/>
                <a:sym typeface="Merriweather"/>
                <a:hlinkClick r:id="rId4">
                  <a:extLst>
                    <a:ext uri="{A12FA001-AC4F-418D-AE19-62706E023703}">
                      <ahyp:hlinkClr val="tx"/>
                    </a:ext>
                  </a:extLst>
                </a:hlinkClick>
              </a:rPr>
              <a:t>the United Kingdom of Great Britain and Northern Ireland</a:t>
            </a:r>
            <a:r>
              <a:rPr b="1" lang="pl" sz="1600">
                <a:solidFill>
                  <a:schemeClr val="dk1"/>
                </a:solidFill>
                <a:latin typeface="Merriweather"/>
                <a:ea typeface="Merriweather"/>
                <a:cs typeface="Merriweather"/>
                <a:sym typeface="Merriweather"/>
              </a:rPr>
              <a:t>. It has land borders with </a:t>
            </a:r>
            <a:r>
              <a:rPr b="1" lang="pl" sz="1600">
                <a:solidFill>
                  <a:schemeClr val="dk1"/>
                </a:solidFill>
                <a:uFill>
                  <a:noFill/>
                </a:uFill>
                <a:latin typeface="Merriweather"/>
                <a:ea typeface="Merriweather"/>
                <a:cs typeface="Merriweather"/>
                <a:sym typeface="Merriweather"/>
                <a:hlinkClick r:id="rId5">
                  <a:extLst>
                    <a:ext uri="{A12FA001-AC4F-418D-AE19-62706E023703}">
                      <ahyp:hlinkClr val="tx"/>
                    </a:ext>
                  </a:extLst>
                </a:hlinkClick>
              </a:rPr>
              <a:t>Wales</a:t>
            </a:r>
            <a:r>
              <a:rPr b="1" lang="pl" sz="1600">
                <a:solidFill>
                  <a:schemeClr val="dk1"/>
                </a:solidFill>
                <a:latin typeface="Merriweather"/>
                <a:ea typeface="Merriweather"/>
                <a:cs typeface="Merriweather"/>
                <a:sym typeface="Merriweather"/>
              </a:rPr>
              <a:t> to the west and </a:t>
            </a:r>
            <a:r>
              <a:rPr b="1" lang="pl" sz="1600">
                <a:solidFill>
                  <a:schemeClr val="dk1"/>
                </a:solidFill>
                <a:uFill>
                  <a:noFill/>
                </a:uFill>
                <a:latin typeface="Merriweather"/>
                <a:ea typeface="Merriweather"/>
                <a:cs typeface="Merriweather"/>
                <a:sym typeface="Merriweather"/>
                <a:hlinkClick r:id="rId6">
                  <a:extLst>
                    <a:ext uri="{A12FA001-AC4F-418D-AE19-62706E023703}">
                      <ahyp:hlinkClr val="tx"/>
                    </a:ext>
                  </a:extLst>
                </a:hlinkClick>
              </a:rPr>
              <a:t>Scotland</a:t>
            </a:r>
            <a:r>
              <a:rPr b="1" lang="pl" sz="1600">
                <a:solidFill>
                  <a:schemeClr val="dk1"/>
                </a:solidFill>
                <a:latin typeface="Merriweather"/>
                <a:ea typeface="Merriweather"/>
                <a:cs typeface="Merriweather"/>
                <a:sym typeface="Merriweather"/>
              </a:rPr>
              <a:t> to the north. The country is drenched by </a:t>
            </a:r>
            <a:r>
              <a:rPr b="1" lang="pl" sz="1600">
                <a:solidFill>
                  <a:schemeClr val="dk1"/>
                </a:solidFill>
                <a:uFill>
                  <a:noFill/>
                </a:uFill>
                <a:latin typeface="Merriweather"/>
                <a:ea typeface="Merriweather"/>
                <a:cs typeface="Merriweather"/>
                <a:sym typeface="Merriweather"/>
                <a:hlinkClick r:id="rId7">
                  <a:extLst>
                    <a:ext uri="{A12FA001-AC4F-418D-AE19-62706E023703}">
                      <ahyp:hlinkClr val="tx"/>
                    </a:ext>
                  </a:extLst>
                </a:hlinkClick>
              </a:rPr>
              <a:t>the Celtic Sea</a:t>
            </a:r>
            <a:r>
              <a:rPr b="1" lang="pl" sz="1600">
                <a:solidFill>
                  <a:schemeClr val="dk1"/>
                </a:solidFill>
                <a:latin typeface="Merriweather"/>
                <a:ea typeface="Merriweather"/>
                <a:cs typeface="Merriweather"/>
                <a:sym typeface="Merriweather"/>
              </a:rPr>
              <a:t> and </a:t>
            </a:r>
            <a:r>
              <a:rPr b="1" lang="pl" sz="1600">
                <a:solidFill>
                  <a:schemeClr val="dk1"/>
                </a:solidFill>
                <a:uFill>
                  <a:noFill/>
                </a:uFill>
                <a:latin typeface="Merriweather"/>
                <a:ea typeface="Merriweather"/>
                <a:cs typeface="Merriweather"/>
                <a:sym typeface="Merriweather"/>
                <a:hlinkClick r:id="rId8">
                  <a:extLst>
                    <a:ext uri="{A12FA001-AC4F-418D-AE19-62706E023703}">
                      <ahyp:hlinkClr val="tx"/>
                    </a:ext>
                  </a:extLst>
                </a:hlinkClick>
              </a:rPr>
              <a:t>the Irish Sea</a:t>
            </a:r>
            <a:r>
              <a:rPr b="1" lang="pl" sz="1600">
                <a:solidFill>
                  <a:schemeClr val="dk1"/>
                </a:solidFill>
                <a:latin typeface="Merriweather"/>
                <a:ea typeface="Merriweather"/>
                <a:cs typeface="Merriweather"/>
                <a:sym typeface="Merriweather"/>
              </a:rPr>
              <a:t> . It is separated from the mainland of </a:t>
            </a:r>
            <a:r>
              <a:rPr b="1" lang="pl" sz="1600">
                <a:solidFill>
                  <a:schemeClr val="dk1"/>
                </a:solidFill>
                <a:uFill>
                  <a:noFill/>
                </a:uFill>
                <a:latin typeface="Merriweather"/>
                <a:ea typeface="Merriweather"/>
                <a:cs typeface="Merriweather"/>
                <a:sym typeface="Merriweather"/>
                <a:hlinkClick r:id="rId9">
                  <a:extLst>
                    <a:ext uri="{A12FA001-AC4F-418D-AE19-62706E023703}">
                      <ahyp:hlinkClr val="tx"/>
                    </a:ext>
                  </a:extLst>
                </a:hlinkClick>
              </a:rPr>
              <a:t>Europe</a:t>
            </a:r>
            <a:r>
              <a:rPr b="1" lang="pl" sz="1600">
                <a:solidFill>
                  <a:schemeClr val="dk1"/>
                </a:solidFill>
                <a:latin typeface="Merriweather"/>
                <a:ea typeface="Merriweather"/>
                <a:cs typeface="Merriweather"/>
                <a:sym typeface="Merriweather"/>
              </a:rPr>
              <a:t> by the </a:t>
            </a:r>
            <a:r>
              <a:rPr b="1" lang="pl" sz="1600">
                <a:solidFill>
                  <a:schemeClr val="dk1"/>
                </a:solidFill>
                <a:uFill>
                  <a:noFill/>
                </a:uFill>
                <a:latin typeface="Merriweather"/>
                <a:ea typeface="Merriweather"/>
                <a:cs typeface="Merriweather"/>
                <a:sym typeface="Merriweather"/>
                <a:hlinkClick r:id="rId10">
                  <a:extLst>
                    <a:ext uri="{A12FA001-AC4F-418D-AE19-62706E023703}">
                      <ahyp:hlinkClr val="tx"/>
                    </a:ext>
                  </a:extLst>
                </a:hlinkClick>
              </a:rPr>
              <a:t>English Channel</a:t>
            </a:r>
            <a:r>
              <a:rPr b="1" lang="pl" sz="1600">
                <a:solidFill>
                  <a:schemeClr val="dk1"/>
                </a:solidFill>
                <a:latin typeface="Merriweather"/>
                <a:ea typeface="Merriweather"/>
                <a:cs typeface="Merriweather"/>
                <a:sym typeface="Merriweather"/>
              </a:rPr>
              <a:t> and </a:t>
            </a:r>
            <a:r>
              <a:rPr b="1" lang="pl" sz="1600">
                <a:solidFill>
                  <a:schemeClr val="dk1"/>
                </a:solidFill>
                <a:uFill>
                  <a:noFill/>
                </a:uFill>
                <a:latin typeface="Merriweather"/>
                <a:ea typeface="Merriweather"/>
                <a:cs typeface="Merriweather"/>
                <a:sym typeface="Merriweather"/>
                <a:hlinkClick r:id="rId11">
                  <a:extLst>
                    <a:ext uri="{A12FA001-AC4F-418D-AE19-62706E023703}">
                      <ahyp:hlinkClr val="tx"/>
                    </a:ext>
                  </a:extLst>
                </a:hlinkClick>
              </a:rPr>
              <a:t>the North Sea</a:t>
            </a:r>
            <a:r>
              <a:rPr b="1" lang="pl" sz="1600">
                <a:solidFill>
                  <a:schemeClr val="dk1"/>
                </a:solidFill>
                <a:latin typeface="Merriweather"/>
                <a:ea typeface="Merriweather"/>
                <a:cs typeface="Merriweather"/>
                <a:sym typeface="Merriweather"/>
              </a:rPr>
              <a:t> . The capital of England is </a:t>
            </a:r>
            <a:r>
              <a:rPr b="1" lang="pl" sz="1600">
                <a:solidFill>
                  <a:schemeClr val="dk1"/>
                </a:solidFill>
                <a:uFill>
                  <a:noFill/>
                </a:uFill>
                <a:latin typeface="Merriweather"/>
                <a:ea typeface="Merriweather"/>
                <a:cs typeface="Merriweather"/>
                <a:sym typeface="Merriweather"/>
                <a:hlinkClick r:id="rId12">
                  <a:extLst>
                    <a:ext uri="{A12FA001-AC4F-418D-AE19-62706E023703}">
                      <ahyp:hlinkClr val="tx"/>
                    </a:ext>
                  </a:extLst>
                </a:hlinkClick>
              </a:rPr>
              <a:t>London</a:t>
            </a:r>
            <a:r>
              <a:rPr b="1" lang="pl" sz="1600">
                <a:solidFill>
                  <a:schemeClr val="dk1"/>
                </a:solidFill>
                <a:latin typeface="Merriweather"/>
                <a:ea typeface="Merriweather"/>
                <a:cs typeface="Merriweather"/>
                <a:sym typeface="Merriweather"/>
              </a:rPr>
              <a:t> . The official language of England is English. </a:t>
            </a:r>
            <a:endParaRPr b="1" sz="1800">
              <a:solidFill>
                <a:schemeClr val="dk1"/>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
                                        </p:tgtEl>
                                        <p:attrNameLst>
                                          <p:attrName>style.visibility</p:attrName>
                                        </p:attrNameLst>
                                      </p:cBhvr>
                                      <p:to>
                                        <p:strVal val="visible"/>
                                      </p:to>
                                    </p:set>
                                    <p:animEffect filter="fade" transition="in">
                                      <p:cBhvr>
                                        <p:cTn dur="1000"/>
                                        <p:tgtEl>
                                          <p:spTgt spid="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descr="National Anthem of the United Kingdom of Great Britain and Northern Ireland - &quot;God Save The Queen&quot;&#10;Includes lyrics in English.&#10;&#10;For the instrumental version: https://www.youtube.com/watch?v=Rd1YiAM_7Pg" id="103" name="Google Shape;103;p23" title="British National Anthem - &quot;God Save The Queen&quot; (EN)">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
                                        </p:tgtEl>
                                        <p:attrNameLst>
                                          <p:attrName>style.visibility</p:attrName>
                                        </p:attrNameLst>
                                      </p:cBhvr>
                                      <p:to>
                                        <p:strVal val="visible"/>
                                      </p:to>
                                    </p:set>
                                    <p:animEffect filter="fade" transition="in">
                                      <p:cBhvr>
                                        <p:cTn dur="1000"/>
                                        <p:tgtEl>
                                          <p:spTgt spid="1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7" name="Shape 107"/>
        <p:cNvGrpSpPr/>
        <p:nvPr/>
      </p:nvGrpSpPr>
      <p:grpSpPr>
        <a:xfrm>
          <a:off x="0" y="0"/>
          <a:ext cx="0" cy="0"/>
          <a:chOff x="0" y="0"/>
          <a:chExt cx="0" cy="0"/>
        </a:xfrm>
      </p:grpSpPr>
      <p:sp>
        <p:nvSpPr>
          <p:cNvPr id="108" name="Google Shape;108;p24"/>
          <p:cNvSpPr txBox="1"/>
          <p:nvPr/>
        </p:nvSpPr>
        <p:spPr>
          <a:xfrm>
            <a:off x="288300" y="316975"/>
            <a:ext cx="5129100" cy="212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pl">
                <a:solidFill>
                  <a:schemeClr val="dk1"/>
                </a:solidFill>
                <a:latin typeface="Merriweather"/>
                <a:ea typeface="Merriweather"/>
                <a:cs typeface="Merriweather"/>
                <a:sym typeface="Merriweather"/>
              </a:rPr>
              <a:t>The area of ​​England is mainly plains and hills. To the north, the terrain is more mountainous, such as in the </a:t>
            </a:r>
            <a:r>
              <a:rPr b="1" lang="pl">
                <a:solidFill>
                  <a:schemeClr val="dk1"/>
                </a:solidFill>
                <a:uFill>
                  <a:noFill/>
                </a:uFill>
                <a:latin typeface="Merriweather"/>
                <a:ea typeface="Merriweather"/>
                <a:cs typeface="Merriweather"/>
                <a:sym typeface="Merriweather"/>
                <a:hlinkClick r:id="rId4">
                  <a:extLst>
                    <a:ext uri="{A12FA001-AC4F-418D-AE19-62706E023703}">
                      <ahyp:hlinkClr val="tx"/>
                    </a:ext>
                  </a:extLst>
                </a:hlinkClick>
              </a:rPr>
              <a:t>Lake District</a:t>
            </a:r>
            <a:r>
              <a:rPr b="1" lang="pl">
                <a:solidFill>
                  <a:schemeClr val="dk1"/>
                </a:solidFill>
                <a:latin typeface="Merriweather"/>
                <a:ea typeface="Merriweather"/>
                <a:cs typeface="Merriweather"/>
                <a:sym typeface="Merriweather"/>
              </a:rPr>
              <a:t> and </a:t>
            </a:r>
            <a:r>
              <a:rPr b="1" lang="pl">
                <a:solidFill>
                  <a:schemeClr val="dk1"/>
                </a:solidFill>
                <a:uFill>
                  <a:noFill/>
                </a:uFill>
                <a:latin typeface="Merriweather"/>
                <a:ea typeface="Merriweather"/>
                <a:cs typeface="Merriweather"/>
                <a:sym typeface="Merriweather"/>
                <a:hlinkClick r:id="rId5">
                  <a:extLst>
                    <a:ext uri="{A12FA001-AC4F-418D-AE19-62706E023703}">
                      <ahyp:hlinkClr val="tx"/>
                    </a:ext>
                  </a:extLst>
                </a:hlinkClick>
              </a:rPr>
              <a:t>the Pennine Mountains</a:t>
            </a:r>
            <a:r>
              <a:rPr b="1" lang="pl">
                <a:solidFill>
                  <a:schemeClr val="dk1"/>
                </a:solidFill>
                <a:latin typeface="Merriweather"/>
                <a:ea typeface="Merriweather"/>
                <a:cs typeface="Merriweather"/>
                <a:sym typeface="Merriweather"/>
              </a:rPr>
              <a:t> . The country has a maritime climate. The temperature is moderate, in winter it rarely drops below zero, and in summer it reaches 32 degrees . In addition to the main area, which covers the southern and central parts of the island of </a:t>
            </a:r>
            <a:r>
              <a:rPr b="1" lang="pl">
                <a:solidFill>
                  <a:schemeClr val="dk1"/>
                </a:solidFill>
                <a:uFill>
                  <a:noFill/>
                </a:uFill>
                <a:latin typeface="Merriweather"/>
                <a:ea typeface="Merriweather"/>
                <a:cs typeface="Merriweather"/>
                <a:sym typeface="Merriweather"/>
                <a:hlinkClick r:id="rId6">
                  <a:extLst>
                    <a:ext uri="{A12FA001-AC4F-418D-AE19-62706E023703}">
                      <ahyp:hlinkClr val="tx"/>
                    </a:ext>
                  </a:extLst>
                </a:hlinkClick>
              </a:rPr>
              <a:t>Great Britain</a:t>
            </a:r>
            <a:r>
              <a:rPr b="1" lang="pl">
                <a:solidFill>
                  <a:schemeClr val="dk1"/>
                </a:solidFill>
                <a:latin typeface="Merriweather"/>
                <a:ea typeface="Merriweather"/>
                <a:cs typeface="Merriweather"/>
                <a:sym typeface="Merriweather"/>
              </a:rPr>
              <a:t> , England also includes more than 100 smaller islands such as </a:t>
            </a:r>
            <a:r>
              <a:rPr b="1" lang="pl">
                <a:solidFill>
                  <a:schemeClr val="dk1"/>
                </a:solidFill>
                <a:uFill>
                  <a:noFill/>
                </a:uFill>
                <a:latin typeface="Merriweather"/>
                <a:ea typeface="Merriweather"/>
                <a:cs typeface="Merriweather"/>
                <a:sym typeface="Merriweather"/>
                <a:hlinkClick r:id="rId7">
                  <a:extLst>
                    <a:ext uri="{A12FA001-AC4F-418D-AE19-62706E023703}">
                      <ahyp:hlinkClr val="tx"/>
                    </a:ext>
                  </a:extLst>
                </a:hlinkClick>
              </a:rPr>
              <a:t>Scilly</a:t>
            </a:r>
            <a:r>
              <a:rPr b="1" lang="pl">
                <a:solidFill>
                  <a:schemeClr val="dk1"/>
                </a:solidFill>
                <a:latin typeface="Merriweather"/>
                <a:ea typeface="Merriweather"/>
                <a:cs typeface="Merriweather"/>
                <a:sym typeface="Merriweather"/>
              </a:rPr>
              <a:t> and </a:t>
            </a:r>
            <a:r>
              <a:rPr b="1" lang="pl">
                <a:solidFill>
                  <a:schemeClr val="dk1"/>
                </a:solidFill>
                <a:uFill>
                  <a:noFill/>
                </a:uFill>
                <a:latin typeface="Merriweather"/>
                <a:ea typeface="Merriweather"/>
                <a:cs typeface="Merriweather"/>
                <a:sym typeface="Merriweather"/>
                <a:hlinkClick r:id="rId8">
                  <a:extLst>
                    <a:ext uri="{A12FA001-AC4F-418D-AE19-62706E023703}">
                      <ahyp:hlinkClr val="tx"/>
                    </a:ext>
                  </a:extLst>
                </a:hlinkClick>
              </a:rPr>
              <a:t>Wight</a:t>
            </a:r>
            <a:r>
              <a:rPr b="1" lang="pl">
                <a:solidFill>
                  <a:schemeClr val="dk1"/>
                </a:solidFill>
                <a:latin typeface="Merriweather"/>
                <a:ea typeface="Merriweather"/>
                <a:cs typeface="Merriweather"/>
                <a:sym typeface="Merriweather"/>
              </a:rPr>
              <a:t> .</a:t>
            </a:r>
            <a:endParaRPr b="1" sz="1600">
              <a:solidFill>
                <a:schemeClr val="dk1"/>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
                                        </p:tgtEl>
                                        <p:attrNameLst>
                                          <p:attrName>style.visibility</p:attrName>
                                        </p:attrNameLst>
                                      </p:cBhvr>
                                      <p:to>
                                        <p:strVal val="visible"/>
                                      </p:to>
                                    </p:set>
                                    <p:animEffect filter="fade" transition="in">
                                      <p:cBhvr>
                                        <p:cTn dur="1000"/>
                                        <p:tgtEl>
                                          <p:spTgt spid="1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2" name="Shape 112"/>
        <p:cNvGrpSpPr/>
        <p:nvPr/>
      </p:nvGrpSpPr>
      <p:grpSpPr>
        <a:xfrm>
          <a:off x="0" y="0"/>
          <a:ext cx="0" cy="0"/>
          <a:chOff x="0" y="0"/>
          <a:chExt cx="0" cy="0"/>
        </a:xfrm>
      </p:grpSpPr>
      <p:sp>
        <p:nvSpPr>
          <p:cNvPr id="113" name="Google Shape;113;p25"/>
          <p:cNvSpPr txBox="1"/>
          <p:nvPr/>
        </p:nvSpPr>
        <p:spPr>
          <a:xfrm>
            <a:off x="302550" y="3371350"/>
            <a:ext cx="6282000" cy="149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pl" sz="1700">
                <a:solidFill>
                  <a:schemeClr val="dk1"/>
                </a:solidFill>
                <a:latin typeface="Merriweather"/>
                <a:ea typeface="Merriweather"/>
                <a:cs typeface="Merriweather"/>
                <a:sym typeface="Merriweather"/>
              </a:rPr>
              <a:t>England is the most densely populated part of Great Britain, with 53 million inhabitants (84% of the total)  . 86% of the population is White and 80.5% of English are White. 2.9% of the population is black. They come mainly from Africa and the Caribbean.</a:t>
            </a:r>
            <a:endParaRPr b="1" sz="1900">
              <a:solidFill>
                <a:schemeClr val="dk1"/>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gtEl>
                                        <p:attrNameLst>
                                          <p:attrName>style.visibility</p:attrName>
                                        </p:attrNameLst>
                                      </p:cBhvr>
                                      <p:to>
                                        <p:strVal val="visible"/>
                                      </p:to>
                                    </p:set>
                                    <p:animEffect filter="fade" transition="in">
                                      <p:cBhvr>
                                        <p:cTn dur="1000"/>
                                        <p:tgtEl>
                                          <p:spTgt spid="1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7" name="Shape 117"/>
        <p:cNvGrpSpPr/>
        <p:nvPr/>
      </p:nvGrpSpPr>
      <p:grpSpPr>
        <a:xfrm>
          <a:off x="0" y="0"/>
          <a:ext cx="0" cy="0"/>
          <a:chOff x="0" y="0"/>
          <a:chExt cx="0" cy="0"/>
        </a:xfrm>
      </p:grpSpPr>
      <p:sp>
        <p:nvSpPr>
          <p:cNvPr id="118" name="Google Shape;118;p26"/>
          <p:cNvSpPr txBox="1"/>
          <p:nvPr/>
        </p:nvSpPr>
        <p:spPr>
          <a:xfrm>
            <a:off x="3890050" y="302550"/>
            <a:ext cx="4884300" cy="1416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pl" sz="1600">
                <a:solidFill>
                  <a:schemeClr val="dk1"/>
                </a:solidFill>
                <a:latin typeface="Merriweather"/>
                <a:ea typeface="Merriweather"/>
                <a:cs typeface="Merriweather"/>
                <a:sym typeface="Merriweather"/>
              </a:rPr>
              <a:t>Britain does not have a written constitution. This is the only such case in Europe. Great Britain does have a collection of historical documents, such as the 'Magnacarta' from 1215, which are the constitutional basis.</a:t>
            </a:r>
            <a:endParaRPr b="1" sz="1500">
              <a:solidFill>
                <a:schemeClr val="dk1"/>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1000"/>
                                        <p:tgtEl>
                                          <p:spTgt spid="1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2" name="Shape 122"/>
        <p:cNvGrpSpPr/>
        <p:nvPr/>
      </p:nvGrpSpPr>
      <p:grpSpPr>
        <a:xfrm>
          <a:off x="0" y="0"/>
          <a:ext cx="0" cy="0"/>
          <a:chOff x="0" y="0"/>
          <a:chExt cx="0" cy="0"/>
        </a:xfrm>
      </p:grpSpPr>
      <p:sp>
        <p:nvSpPr>
          <p:cNvPr id="123" name="Google Shape;123;p27"/>
          <p:cNvSpPr txBox="1"/>
          <p:nvPr/>
        </p:nvSpPr>
        <p:spPr>
          <a:xfrm>
            <a:off x="3501225" y="245850"/>
            <a:ext cx="5508300" cy="1908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pl" sz="1600">
                <a:solidFill>
                  <a:schemeClr val="dk1"/>
                </a:solidFill>
                <a:latin typeface="Merriweather"/>
                <a:ea typeface="Merriweather"/>
                <a:cs typeface="Merriweather"/>
                <a:sym typeface="Merriweather"/>
              </a:rPr>
              <a:t>The </a:t>
            </a:r>
            <a:r>
              <a:rPr b="1" lang="pl" sz="1600">
                <a:solidFill>
                  <a:schemeClr val="dk1"/>
                </a:solidFill>
                <a:uFill>
                  <a:noFill/>
                </a:uFill>
                <a:latin typeface="Merriweather"/>
                <a:ea typeface="Merriweather"/>
                <a:cs typeface="Merriweather"/>
                <a:sym typeface="Merriweather"/>
                <a:hlinkClick r:id="rId4">
                  <a:extLst>
                    <a:ext uri="{A12FA001-AC4F-418D-AE19-62706E023703}">
                      <ahyp:hlinkClr val="tx"/>
                    </a:ext>
                  </a:extLst>
                </a:hlinkClick>
              </a:rPr>
              <a:t>Penniny Mountains,</a:t>
            </a:r>
            <a:r>
              <a:rPr b="1" lang="pl" sz="1600">
                <a:solidFill>
                  <a:schemeClr val="dk1"/>
                </a:solidFill>
                <a:latin typeface="Merriweather"/>
                <a:ea typeface="Merriweather"/>
                <a:cs typeface="Merriweather"/>
                <a:sym typeface="Merriweather"/>
              </a:rPr>
              <a:t> located in the northern part of the country, are the oldest mountain range . Their formation is estimated at the </a:t>
            </a:r>
            <a:r>
              <a:rPr b="1" lang="pl" sz="1600">
                <a:solidFill>
                  <a:schemeClr val="dk1"/>
                </a:solidFill>
                <a:uFill>
                  <a:noFill/>
                </a:uFill>
                <a:latin typeface="Merriweather"/>
                <a:ea typeface="Merriweather"/>
                <a:cs typeface="Merriweather"/>
                <a:sym typeface="Merriweather"/>
                <a:hlinkClick r:id="rId5">
                  <a:extLst>
                    <a:ext uri="{A12FA001-AC4F-418D-AE19-62706E023703}">
                      <ahyp:hlinkClr val="tx"/>
                    </a:ext>
                  </a:extLst>
                </a:hlinkClick>
              </a:rPr>
              <a:t>Palaeozoic</a:t>
            </a:r>
            <a:r>
              <a:rPr b="1" lang="pl" sz="1600">
                <a:solidFill>
                  <a:schemeClr val="dk1"/>
                </a:solidFill>
                <a:latin typeface="Merriweather"/>
                <a:ea typeface="Merriweather"/>
                <a:cs typeface="Merriweather"/>
                <a:sym typeface="Merriweather"/>
              </a:rPr>
              <a:t> , about 300 million years ago. In this region there are naturally, among others sandstone, limestone or coal  . The highest point (978m) is </a:t>
            </a:r>
            <a:r>
              <a:rPr b="1" lang="pl" sz="1600">
                <a:solidFill>
                  <a:schemeClr val="dk1"/>
                </a:solidFill>
                <a:uFill>
                  <a:noFill/>
                </a:uFill>
                <a:latin typeface="Merriweather"/>
                <a:ea typeface="Merriweather"/>
                <a:cs typeface="Merriweather"/>
                <a:sym typeface="Merriweather"/>
                <a:hlinkClick r:id="rId6">
                  <a:extLst>
                    <a:ext uri="{A12FA001-AC4F-418D-AE19-62706E023703}">
                      <ahyp:hlinkClr val="tx"/>
                    </a:ext>
                  </a:extLst>
                </a:hlinkClick>
              </a:rPr>
              <a:t>Scafell Pike</a:t>
            </a:r>
            <a:r>
              <a:rPr b="1" lang="pl" sz="1600">
                <a:solidFill>
                  <a:schemeClr val="dk1"/>
                </a:solidFill>
                <a:latin typeface="Merriweather"/>
                <a:ea typeface="Merriweather"/>
                <a:cs typeface="Merriweather"/>
                <a:sym typeface="Merriweather"/>
              </a:rPr>
              <a:t> in </a:t>
            </a:r>
            <a:r>
              <a:rPr b="1" lang="pl" sz="1600">
                <a:solidFill>
                  <a:schemeClr val="dk1"/>
                </a:solidFill>
                <a:uFill>
                  <a:noFill/>
                </a:uFill>
                <a:latin typeface="Merriweather"/>
                <a:ea typeface="Merriweather"/>
                <a:cs typeface="Merriweather"/>
                <a:sym typeface="Merriweather"/>
                <a:hlinkClick r:id="rId7">
                  <a:extLst>
                    <a:ext uri="{A12FA001-AC4F-418D-AE19-62706E023703}">
                      <ahyp:hlinkClr val="tx"/>
                    </a:ext>
                  </a:extLst>
                </a:hlinkClick>
              </a:rPr>
              <a:t>Cumbria</a:t>
            </a:r>
            <a:r>
              <a:rPr b="1" lang="pl" sz="1600">
                <a:solidFill>
                  <a:schemeClr val="dk1"/>
                </a:solidFill>
                <a:latin typeface="Merriweather"/>
                <a:ea typeface="Merriweather"/>
                <a:cs typeface="Merriweather"/>
                <a:sym typeface="Merriweather"/>
              </a:rPr>
              <a:t> .</a:t>
            </a:r>
            <a:endParaRPr b="1" sz="1800">
              <a:solidFill>
                <a:schemeClr val="dk1"/>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
                                        </p:tgtEl>
                                        <p:attrNameLst>
                                          <p:attrName>style.visibility</p:attrName>
                                        </p:attrNameLst>
                                      </p:cBhvr>
                                      <p:to>
                                        <p:strVal val="visible"/>
                                      </p:to>
                                    </p:set>
                                    <p:animEffect filter="fade" transition="in">
                                      <p:cBhvr>
                                        <p:cTn dur="1000"/>
                                        <p:tgtEl>
                                          <p:spTgt spid="1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7" name="Shape 127"/>
        <p:cNvGrpSpPr/>
        <p:nvPr/>
      </p:nvGrpSpPr>
      <p:grpSpPr>
        <a:xfrm>
          <a:off x="0" y="0"/>
          <a:ext cx="0" cy="0"/>
          <a:chOff x="0" y="0"/>
          <a:chExt cx="0" cy="0"/>
        </a:xfrm>
      </p:grpSpPr>
      <p:sp>
        <p:nvSpPr>
          <p:cNvPr id="128" name="Google Shape;128;p28"/>
          <p:cNvSpPr txBox="1"/>
          <p:nvPr/>
        </p:nvSpPr>
        <p:spPr>
          <a:xfrm>
            <a:off x="1051925" y="159425"/>
            <a:ext cx="7996200" cy="1380300"/>
          </a:xfrm>
          <a:prstGeom prst="rect">
            <a:avLst/>
          </a:prstGeom>
          <a:noFill/>
          <a:ln>
            <a:noFill/>
          </a:ln>
        </p:spPr>
        <p:txBody>
          <a:bodyPr anchorCtr="0" anchor="t" bIns="91425" lIns="91425" spcFirstLastPara="1" rIns="91425" wrap="square" tIns="91425">
            <a:spAutoFit/>
          </a:bodyPr>
          <a:lstStyle/>
          <a:p>
            <a:pPr indent="-228600" lvl="0" marL="269999" marR="0" rtl="0" algn="ctr">
              <a:lnSpc>
                <a:spcPct val="115000"/>
              </a:lnSpc>
              <a:spcBef>
                <a:spcPts val="1400"/>
              </a:spcBef>
              <a:spcAft>
                <a:spcPts val="0"/>
              </a:spcAft>
              <a:buNone/>
            </a:pPr>
            <a:r>
              <a:rPr b="1" lang="pl" sz="2000">
                <a:solidFill>
                  <a:schemeClr val="dk1"/>
                </a:solidFill>
                <a:latin typeface="Merriweather"/>
                <a:ea typeface="Merriweather"/>
                <a:cs typeface="Merriweather"/>
                <a:sym typeface="Merriweather"/>
              </a:rPr>
              <a:t>The most popular religion in Great Britain is </a:t>
            </a:r>
            <a:r>
              <a:rPr b="1" lang="pl" sz="2000">
                <a:solidFill>
                  <a:schemeClr val="dk1"/>
                </a:solidFill>
                <a:uFill>
                  <a:noFill/>
                </a:uFill>
                <a:latin typeface="Merriweather"/>
                <a:ea typeface="Merriweather"/>
                <a:cs typeface="Merriweather"/>
                <a:sym typeface="Merriweather"/>
                <a:hlinkClick r:id="rId4">
                  <a:extLst>
                    <a:ext uri="{A12FA001-AC4F-418D-AE19-62706E023703}">
                      <ahyp:hlinkClr val="tx"/>
                    </a:ext>
                  </a:extLst>
                </a:hlinkClick>
              </a:rPr>
              <a:t>Christianity</a:t>
            </a:r>
            <a:r>
              <a:rPr b="1" lang="pl" sz="2000">
                <a:solidFill>
                  <a:schemeClr val="dk1"/>
                </a:solidFill>
                <a:latin typeface="Merriweather"/>
                <a:ea typeface="Merriweather"/>
                <a:cs typeface="Merriweather"/>
                <a:sym typeface="Merriweather"/>
              </a:rPr>
              <a:t> (59.4%) and  </a:t>
            </a:r>
            <a:r>
              <a:rPr b="1" lang="pl" sz="2000">
                <a:solidFill>
                  <a:schemeClr val="dk1"/>
                </a:solidFill>
                <a:uFill>
                  <a:noFill/>
                </a:uFill>
                <a:latin typeface="Merriweather"/>
                <a:ea typeface="Merriweather"/>
                <a:cs typeface="Merriweather"/>
                <a:sym typeface="Merriweather"/>
                <a:hlinkClick r:id="rId5">
                  <a:extLst>
                    <a:ext uri="{A12FA001-AC4F-418D-AE19-62706E023703}">
                      <ahyp:hlinkClr val="tx"/>
                    </a:ext>
                  </a:extLst>
                </a:hlinkClick>
              </a:rPr>
              <a:t>non-denominational</a:t>
            </a:r>
            <a:r>
              <a:rPr b="1" lang="pl" sz="2000">
                <a:solidFill>
                  <a:schemeClr val="dk1"/>
                </a:solidFill>
                <a:latin typeface="Merriweather"/>
                <a:ea typeface="Merriweather"/>
                <a:cs typeface="Merriweather"/>
                <a:sym typeface="Merriweather"/>
              </a:rPr>
              <a:t> (24.7%) </a:t>
            </a:r>
            <a:endParaRPr b="1" sz="2000">
              <a:solidFill>
                <a:schemeClr val="dk1"/>
              </a:solidFill>
              <a:latin typeface="Merriweather"/>
              <a:ea typeface="Merriweather"/>
              <a:cs typeface="Merriweather"/>
              <a:sym typeface="Merriweather"/>
            </a:endParaRPr>
          </a:p>
          <a:p>
            <a:pPr indent="-228600" lvl="0" marL="269999" marR="0" rtl="0" algn="ctr">
              <a:lnSpc>
                <a:spcPct val="115000"/>
              </a:lnSpc>
              <a:spcBef>
                <a:spcPts val="1400"/>
              </a:spcBef>
              <a:spcAft>
                <a:spcPts val="1400"/>
              </a:spcAft>
              <a:buNone/>
            </a:pPr>
            <a:r>
              <a:t/>
            </a:r>
            <a:endParaRPr b="1" sz="2000">
              <a:solidFill>
                <a:schemeClr val="dk1"/>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
                                        </p:tgtEl>
                                        <p:attrNameLst>
                                          <p:attrName>style.visibility</p:attrName>
                                        </p:attrNameLst>
                                      </p:cBhvr>
                                      <p:to>
                                        <p:strVal val="visible"/>
                                      </p:to>
                                    </p:set>
                                    <p:animEffect filter="fade" transition="in">
                                      <p:cBhvr>
                                        <p:cTn dur="1000"/>
                                        <p:tgtEl>
                                          <p:spTgt spid="1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2" name="Shape 132"/>
        <p:cNvGrpSpPr/>
        <p:nvPr/>
      </p:nvGrpSpPr>
      <p:grpSpPr>
        <a:xfrm>
          <a:off x="0" y="0"/>
          <a:ext cx="0" cy="0"/>
          <a:chOff x="0" y="0"/>
          <a:chExt cx="0" cy="0"/>
        </a:xfrm>
      </p:grpSpPr>
      <p:sp>
        <p:nvSpPr>
          <p:cNvPr id="133" name="Google Shape;133;p29"/>
          <p:cNvSpPr txBox="1"/>
          <p:nvPr/>
        </p:nvSpPr>
        <p:spPr>
          <a:xfrm>
            <a:off x="259550" y="389975"/>
            <a:ext cx="7290300" cy="1800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pl" sz="1500">
                <a:solidFill>
                  <a:schemeClr val="dk1"/>
                </a:solidFill>
                <a:latin typeface="Merriweather"/>
                <a:ea typeface="Merriweather"/>
                <a:cs typeface="Merriweather"/>
                <a:sym typeface="Merriweather"/>
              </a:rPr>
              <a:t>Scotland  is  a country which is part of </a:t>
            </a:r>
            <a:r>
              <a:rPr b="1" lang="pl" sz="1500">
                <a:solidFill>
                  <a:schemeClr val="dk1"/>
                </a:solidFill>
                <a:uFill>
                  <a:noFill/>
                </a:uFill>
                <a:latin typeface="Merriweather"/>
                <a:ea typeface="Merriweather"/>
                <a:cs typeface="Merriweather"/>
                <a:sym typeface="Merriweather"/>
                <a:hlinkClick r:id="rId4">
                  <a:extLst>
                    <a:ext uri="{A12FA001-AC4F-418D-AE19-62706E023703}">
                      <ahyp:hlinkClr val="tx"/>
                    </a:ext>
                  </a:extLst>
                </a:hlinkClick>
              </a:rPr>
              <a:t>the United Kingdom of Great Britain and Northern Ireland</a:t>
            </a:r>
            <a:r>
              <a:rPr b="1" lang="pl" sz="1500">
                <a:solidFill>
                  <a:schemeClr val="dk1"/>
                </a:solidFill>
                <a:latin typeface="Merriweather"/>
                <a:ea typeface="Merriweather"/>
                <a:cs typeface="Merriweather"/>
                <a:sym typeface="Merriweather"/>
              </a:rPr>
              <a:t>. In the past, it was </a:t>
            </a:r>
            <a:r>
              <a:rPr b="1" lang="pl" sz="1500">
                <a:solidFill>
                  <a:schemeClr val="dk1"/>
                </a:solidFill>
                <a:uFill>
                  <a:noFill/>
                </a:uFill>
                <a:latin typeface="Merriweather"/>
                <a:ea typeface="Merriweather"/>
                <a:cs typeface="Merriweather"/>
                <a:sym typeface="Merriweather"/>
                <a:hlinkClick r:id="rId5">
                  <a:extLst>
                    <a:ext uri="{A12FA001-AC4F-418D-AE19-62706E023703}">
                      <ahyp:hlinkClr val="tx"/>
                    </a:ext>
                  </a:extLst>
                </a:hlinkClick>
              </a:rPr>
              <a:t>an independent kingdom</a:t>
            </a:r>
            <a:r>
              <a:rPr b="1" lang="pl" sz="1500">
                <a:solidFill>
                  <a:schemeClr val="dk1"/>
                </a:solidFill>
                <a:latin typeface="Merriweather"/>
                <a:ea typeface="Merriweather"/>
                <a:cs typeface="Merriweather"/>
                <a:sym typeface="Merriweather"/>
              </a:rPr>
              <a:t> . It covers the northern part of </a:t>
            </a:r>
            <a:r>
              <a:rPr b="1" lang="pl" sz="1500">
                <a:solidFill>
                  <a:schemeClr val="dk1"/>
                </a:solidFill>
                <a:uFill>
                  <a:noFill/>
                </a:uFill>
                <a:latin typeface="Merriweather"/>
                <a:ea typeface="Merriweather"/>
                <a:cs typeface="Merriweather"/>
                <a:sym typeface="Merriweather"/>
                <a:hlinkClick r:id="rId6">
                  <a:extLst>
                    <a:ext uri="{A12FA001-AC4F-418D-AE19-62706E023703}">
                      <ahyp:hlinkClr val="tx"/>
                    </a:ext>
                  </a:extLst>
                </a:hlinkClick>
              </a:rPr>
              <a:t>the</a:t>
            </a:r>
            <a:r>
              <a:rPr b="1" lang="pl" sz="1500">
                <a:solidFill>
                  <a:schemeClr val="dk1"/>
                </a:solidFill>
                <a:latin typeface="Merriweather"/>
                <a:ea typeface="Merriweather"/>
                <a:cs typeface="Merriweather"/>
                <a:sym typeface="Merriweather"/>
              </a:rPr>
              <a:t> island of </a:t>
            </a:r>
            <a:r>
              <a:rPr b="1" lang="pl" sz="1500">
                <a:solidFill>
                  <a:schemeClr val="dk1"/>
                </a:solidFill>
                <a:uFill>
                  <a:noFill/>
                </a:uFill>
                <a:latin typeface="Merriweather"/>
                <a:ea typeface="Merriweather"/>
                <a:cs typeface="Merriweather"/>
                <a:sym typeface="Merriweather"/>
                <a:hlinkClick r:id="rId7">
                  <a:extLst>
                    <a:ext uri="{A12FA001-AC4F-418D-AE19-62706E023703}">
                      <ahyp:hlinkClr val="tx"/>
                    </a:ext>
                  </a:extLst>
                </a:hlinkClick>
              </a:rPr>
              <a:t>Great Britain</a:t>
            </a:r>
            <a:r>
              <a:rPr b="1" lang="pl" sz="1500">
                <a:solidFill>
                  <a:schemeClr val="dk1"/>
                </a:solidFill>
                <a:latin typeface="Merriweather"/>
                <a:ea typeface="Merriweather"/>
                <a:cs typeface="Merriweather"/>
                <a:sym typeface="Merriweather"/>
              </a:rPr>
              <a:t> and the archipelagos: </a:t>
            </a:r>
            <a:r>
              <a:rPr b="1" lang="pl" sz="1500">
                <a:solidFill>
                  <a:schemeClr val="dk1"/>
                </a:solidFill>
                <a:uFill>
                  <a:noFill/>
                </a:uFill>
                <a:latin typeface="Merriweather"/>
                <a:ea typeface="Merriweather"/>
                <a:cs typeface="Merriweather"/>
                <a:sym typeface="Merriweather"/>
                <a:hlinkClick r:id="rId8">
                  <a:extLst>
                    <a:ext uri="{A12FA001-AC4F-418D-AE19-62706E023703}">
                      <ahyp:hlinkClr val="tx"/>
                    </a:ext>
                  </a:extLst>
                </a:hlinkClick>
              </a:rPr>
              <a:t>Hebrides</a:t>
            </a:r>
            <a:r>
              <a:rPr b="1" lang="pl" sz="1500">
                <a:solidFill>
                  <a:schemeClr val="dk1"/>
                </a:solidFill>
                <a:latin typeface="Merriweather"/>
                <a:ea typeface="Merriweather"/>
                <a:cs typeface="Merriweather"/>
                <a:sym typeface="Merriweather"/>
              </a:rPr>
              <a:t> , </a:t>
            </a:r>
            <a:r>
              <a:rPr b="1" lang="pl" sz="1500">
                <a:solidFill>
                  <a:schemeClr val="dk1"/>
                </a:solidFill>
                <a:uFill>
                  <a:noFill/>
                </a:uFill>
                <a:latin typeface="Merriweather"/>
                <a:ea typeface="Merriweather"/>
                <a:cs typeface="Merriweather"/>
                <a:sym typeface="Merriweather"/>
                <a:hlinkClick r:id="rId9">
                  <a:extLst>
                    <a:ext uri="{A12FA001-AC4F-418D-AE19-62706E023703}">
                      <ahyp:hlinkClr val="tx"/>
                    </a:ext>
                  </a:extLst>
                </a:hlinkClick>
              </a:rPr>
              <a:t>Orkney Islands</a:t>
            </a:r>
            <a:r>
              <a:rPr b="1" lang="pl" sz="1500">
                <a:solidFill>
                  <a:schemeClr val="dk1"/>
                </a:solidFill>
                <a:latin typeface="Merriweather"/>
                <a:ea typeface="Merriweather"/>
                <a:cs typeface="Merriweather"/>
                <a:sym typeface="Merriweather"/>
              </a:rPr>
              <a:t> and </a:t>
            </a:r>
            <a:r>
              <a:rPr b="1" lang="pl" sz="1500">
                <a:solidFill>
                  <a:schemeClr val="dk1"/>
                </a:solidFill>
                <a:uFill>
                  <a:noFill/>
                </a:uFill>
                <a:latin typeface="Merriweather"/>
                <a:ea typeface="Merriweather"/>
                <a:cs typeface="Merriweather"/>
                <a:sym typeface="Merriweather"/>
                <a:hlinkClick r:id="rId10">
                  <a:extLst>
                    <a:ext uri="{A12FA001-AC4F-418D-AE19-62706E023703}">
                      <ahyp:hlinkClr val="tx"/>
                    </a:ext>
                  </a:extLst>
                </a:hlinkClick>
              </a:rPr>
              <a:t>Shetland</a:t>
            </a:r>
            <a:r>
              <a:rPr b="1" lang="pl" sz="1500">
                <a:solidFill>
                  <a:schemeClr val="dk1"/>
                </a:solidFill>
                <a:latin typeface="Merriweather"/>
                <a:ea typeface="Merriweather"/>
                <a:cs typeface="Merriweather"/>
                <a:sym typeface="Merriweather"/>
              </a:rPr>
              <a:t> . In the south it borders with </a:t>
            </a:r>
            <a:r>
              <a:rPr b="1" lang="pl" sz="1500">
                <a:solidFill>
                  <a:schemeClr val="dk1"/>
                </a:solidFill>
                <a:uFill>
                  <a:noFill/>
                </a:uFill>
                <a:latin typeface="Merriweather"/>
                <a:ea typeface="Merriweather"/>
                <a:cs typeface="Merriweather"/>
                <a:sym typeface="Merriweather"/>
                <a:hlinkClick r:id="rId11">
                  <a:extLst>
                    <a:ext uri="{A12FA001-AC4F-418D-AE19-62706E023703}">
                      <ahyp:hlinkClr val="tx"/>
                    </a:ext>
                  </a:extLst>
                </a:hlinkClick>
              </a:rPr>
              <a:t>England</a:t>
            </a:r>
            <a:r>
              <a:rPr b="1" lang="pl" sz="1500">
                <a:solidFill>
                  <a:schemeClr val="dk1"/>
                </a:solidFill>
                <a:latin typeface="Merriweather"/>
                <a:ea typeface="Merriweather"/>
                <a:cs typeface="Merriweather"/>
                <a:sym typeface="Merriweather"/>
              </a:rPr>
              <a:t> .The capital city of Scotland is </a:t>
            </a:r>
            <a:r>
              <a:rPr b="1" lang="pl" sz="1500">
                <a:solidFill>
                  <a:schemeClr val="dk1"/>
                </a:solidFill>
                <a:uFill>
                  <a:noFill/>
                </a:uFill>
                <a:latin typeface="Merriweather"/>
                <a:ea typeface="Merriweather"/>
                <a:cs typeface="Merriweather"/>
                <a:sym typeface="Merriweather"/>
                <a:hlinkClick r:id="rId12">
                  <a:extLst>
                    <a:ext uri="{A12FA001-AC4F-418D-AE19-62706E023703}">
                      <ahyp:hlinkClr val="tx"/>
                    </a:ext>
                  </a:extLst>
                </a:hlinkClick>
              </a:rPr>
              <a:t>Edinburgh</a:t>
            </a:r>
            <a:r>
              <a:rPr b="1" lang="pl" sz="1500">
                <a:solidFill>
                  <a:schemeClr val="dk1"/>
                </a:solidFill>
                <a:latin typeface="Merriweather"/>
                <a:ea typeface="Merriweather"/>
                <a:cs typeface="Merriweather"/>
                <a:sym typeface="Merriweather"/>
              </a:rPr>
              <a:t> and the largest city is </a:t>
            </a:r>
            <a:r>
              <a:rPr b="1" lang="pl" sz="1500">
                <a:solidFill>
                  <a:schemeClr val="dk1"/>
                </a:solidFill>
                <a:uFill>
                  <a:noFill/>
                </a:uFill>
                <a:latin typeface="Merriweather"/>
                <a:ea typeface="Merriweather"/>
                <a:cs typeface="Merriweather"/>
                <a:sym typeface="Merriweather"/>
                <a:hlinkClick r:id="rId13">
                  <a:extLst>
                    <a:ext uri="{A12FA001-AC4F-418D-AE19-62706E023703}">
                      <ahyp:hlinkClr val="tx"/>
                    </a:ext>
                  </a:extLst>
                </a:hlinkClick>
              </a:rPr>
              <a:t>Glasgow</a:t>
            </a:r>
            <a:r>
              <a:rPr b="1" lang="pl" sz="1500">
                <a:solidFill>
                  <a:schemeClr val="dk1"/>
                </a:solidFill>
                <a:latin typeface="Merriweather"/>
                <a:ea typeface="Merriweather"/>
                <a:cs typeface="Merriweather"/>
                <a:sym typeface="Merriweather"/>
              </a:rPr>
              <a:t> .The official languages of Scotland are English and Scottish.</a:t>
            </a:r>
            <a:endParaRPr b="1" sz="1500">
              <a:solidFill>
                <a:schemeClr val="dk1"/>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
                                        </p:tgtEl>
                                        <p:attrNameLst>
                                          <p:attrName>style.visibility</p:attrName>
                                        </p:attrNameLst>
                                      </p:cBhvr>
                                      <p:to>
                                        <p:strVal val="visible"/>
                                      </p:to>
                                    </p:set>
                                    <p:animEffect filter="fade" transition="in">
                                      <p:cBhvr>
                                        <p:cTn dur="1000"/>
                                        <p:tgtEl>
                                          <p:spTgt spid="1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descr="TITLE/TYTUŁ: National Anthem of Scotland / Hymn Szkocji / Flower of Scotland &#10;WORDS/SŁOWA: author unknown / autor nieznany&#10;MUSIC/MUZYKA: author unknown / autor nieznany" id="138" name="Google Shape;138;p30" title="Hymn Szkocji / National Anthem of Scotland HD">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1000"/>
                                        <p:tgtEl>
                                          <p:spTgt spid="1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2" name="Shape 142"/>
        <p:cNvGrpSpPr/>
        <p:nvPr/>
      </p:nvGrpSpPr>
      <p:grpSpPr>
        <a:xfrm>
          <a:off x="0" y="0"/>
          <a:ext cx="0" cy="0"/>
          <a:chOff x="0" y="0"/>
          <a:chExt cx="0" cy="0"/>
        </a:xfrm>
      </p:grpSpPr>
      <p:sp>
        <p:nvSpPr>
          <p:cNvPr id="143" name="Google Shape;143;p31"/>
          <p:cNvSpPr txBox="1"/>
          <p:nvPr/>
        </p:nvSpPr>
        <p:spPr>
          <a:xfrm>
            <a:off x="216100" y="360175"/>
            <a:ext cx="6440400" cy="824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600"/>
              </a:spcBef>
              <a:spcAft>
                <a:spcPts val="0"/>
              </a:spcAft>
              <a:buNone/>
            </a:pPr>
            <a:r>
              <a:rPr b="1" lang="pl" sz="1700">
                <a:solidFill>
                  <a:schemeClr val="dk1"/>
                </a:solidFill>
                <a:latin typeface="Merriweather"/>
                <a:ea typeface="Merriweather"/>
                <a:cs typeface="Merriweather"/>
                <a:sym typeface="Merriweather"/>
              </a:rPr>
              <a:t>Scotland is a mountainous region.</a:t>
            </a:r>
            <a:endParaRPr b="1" sz="1700">
              <a:solidFill>
                <a:schemeClr val="dk1"/>
              </a:solidFill>
              <a:latin typeface="Merriweather"/>
              <a:ea typeface="Merriweather"/>
              <a:cs typeface="Merriweather"/>
              <a:sym typeface="Merriweather"/>
            </a:endParaRPr>
          </a:p>
          <a:p>
            <a:pPr indent="0" lvl="0" marL="0" rtl="0" algn="ctr">
              <a:lnSpc>
                <a:spcPct val="115000"/>
              </a:lnSpc>
              <a:spcBef>
                <a:spcPts val="600"/>
              </a:spcBef>
              <a:spcAft>
                <a:spcPts val="600"/>
              </a:spcAft>
              <a:buNone/>
            </a:pPr>
            <a:r>
              <a:rPr b="1" lang="pl" sz="1700">
                <a:solidFill>
                  <a:schemeClr val="dk1"/>
                </a:solidFill>
                <a:latin typeface="Merriweather"/>
                <a:ea typeface="Merriweather"/>
                <a:cs typeface="Merriweather"/>
                <a:sym typeface="Merriweather"/>
              </a:rPr>
              <a:t>The flower of  Scotland is the thistle.</a:t>
            </a:r>
            <a:endParaRPr b="1" sz="1700">
              <a:solidFill>
                <a:schemeClr val="dk1"/>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1000"/>
                                        <p:tgtEl>
                                          <p:spTgt spid="1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8" name="Shape 58"/>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7" name="Shape 147"/>
        <p:cNvGrpSpPr/>
        <p:nvPr/>
      </p:nvGrpSpPr>
      <p:grpSpPr>
        <a:xfrm>
          <a:off x="0" y="0"/>
          <a:ext cx="0" cy="0"/>
          <a:chOff x="0" y="0"/>
          <a:chExt cx="0" cy="0"/>
        </a:xfrm>
      </p:grpSpPr>
      <p:sp>
        <p:nvSpPr>
          <p:cNvPr id="148" name="Google Shape;148;p32"/>
          <p:cNvSpPr txBox="1"/>
          <p:nvPr/>
        </p:nvSpPr>
        <p:spPr>
          <a:xfrm>
            <a:off x="285650" y="324450"/>
            <a:ext cx="3028200" cy="4494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pl">
                <a:solidFill>
                  <a:schemeClr val="dk1"/>
                </a:solidFill>
                <a:latin typeface="Merriweather"/>
                <a:ea typeface="Merriweather"/>
                <a:cs typeface="Merriweather"/>
                <a:sym typeface="Merriweather"/>
              </a:rPr>
              <a:t>The climate in Scotland is </a:t>
            </a:r>
            <a:r>
              <a:rPr b="1" lang="pl">
                <a:solidFill>
                  <a:schemeClr val="dk1"/>
                </a:solidFill>
                <a:uFill>
                  <a:noFill/>
                </a:uFill>
                <a:latin typeface="Merriweather"/>
                <a:ea typeface="Merriweather"/>
                <a:cs typeface="Merriweather"/>
                <a:sym typeface="Merriweather"/>
                <a:hlinkClick r:id="rId4">
                  <a:extLst>
                    <a:ext uri="{A12FA001-AC4F-418D-AE19-62706E023703}">
                      <ahyp:hlinkClr val="tx"/>
                    </a:ext>
                  </a:extLst>
                </a:hlinkClick>
              </a:rPr>
              <a:t>temperate</a:t>
            </a:r>
            <a:r>
              <a:rPr b="1" lang="pl">
                <a:solidFill>
                  <a:schemeClr val="dk1"/>
                </a:solidFill>
                <a:latin typeface="Merriweather"/>
                <a:ea typeface="Merriweather"/>
                <a:cs typeface="Merriweather"/>
                <a:sym typeface="Merriweather"/>
              </a:rPr>
              <a:t> maritime with rather unstable weather. The Scottish proverb reads: </a:t>
            </a:r>
            <a:r>
              <a:rPr b="1" i="1" lang="pl">
                <a:solidFill>
                  <a:schemeClr val="dk1"/>
                </a:solidFill>
                <a:latin typeface="Merriweather"/>
                <a:ea typeface="Merriweather"/>
                <a:cs typeface="Merriweather"/>
                <a:sym typeface="Merriweather"/>
              </a:rPr>
              <a:t>If you don't like the weather, wait a minute</a:t>
            </a:r>
            <a:r>
              <a:rPr b="1" lang="pl">
                <a:solidFill>
                  <a:schemeClr val="dk1"/>
                </a:solidFill>
                <a:latin typeface="Merriweather"/>
                <a:ea typeface="Merriweather"/>
                <a:cs typeface="Merriweather"/>
                <a:sym typeface="Merriweather"/>
              </a:rPr>
              <a:t> .</a:t>
            </a:r>
            <a:r>
              <a:rPr b="1" lang="pl">
                <a:solidFill>
                  <a:schemeClr val="dk1"/>
                </a:solidFill>
                <a:latin typeface="Merriweather"/>
                <a:ea typeface="Merriweather"/>
                <a:cs typeface="Merriweather"/>
                <a:sym typeface="Merriweather"/>
              </a:rPr>
              <a:t>In winter, temperatures fluctuate between 0 ° C and +5 ° C. The lowest recorded temperature in Scotland in January 1982 was -27.2 ° C near </a:t>
            </a:r>
            <a:r>
              <a:rPr b="1" lang="pl">
                <a:solidFill>
                  <a:schemeClr val="dk1"/>
                </a:solidFill>
                <a:uFill>
                  <a:noFill/>
                </a:uFill>
                <a:latin typeface="Merriweather"/>
                <a:ea typeface="Merriweather"/>
                <a:cs typeface="Merriweather"/>
                <a:sym typeface="Merriweather"/>
                <a:hlinkClick r:id="rId5">
                  <a:extLst>
                    <a:ext uri="{A12FA001-AC4F-418D-AE19-62706E023703}">
                      <ahyp:hlinkClr val="tx"/>
                    </a:ext>
                  </a:extLst>
                </a:hlinkClick>
              </a:rPr>
              <a:t>Braemar</a:t>
            </a:r>
            <a:r>
              <a:rPr b="1" lang="pl">
                <a:solidFill>
                  <a:schemeClr val="dk1"/>
                </a:solidFill>
                <a:latin typeface="Merriweather"/>
                <a:ea typeface="Merriweather"/>
                <a:cs typeface="Merriweather"/>
                <a:sym typeface="Merriweather"/>
              </a:rPr>
              <a:t>in the </a:t>
            </a:r>
            <a:r>
              <a:rPr b="1" lang="pl">
                <a:solidFill>
                  <a:schemeClr val="dk1"/>
                </a:solidFill>
                <a:uFill>
                  <a:noFill/>
                </a:uFill>
                <a:latin typeface="Merriweather"/>
                <a:ea typeface="Merriweather"/>
                <a:cs typeface="Merriweather"/>
                <a:sym typeface="Merriweather"/>
                <a:hlinkClick r:id="rId6">
                  <a:extLst>
                    <a:ext uri="{A12FA001-AC4F-418D-AE19-62706E023703}">
                      <ahyp:hlinkClr val="tx"/>
                    </a:ext>
                  </a:extLst>
                </a:hlinkClick>
              </a:rPr>
              <a:t>Grampian Mountains</a:t>
            </a:r>
            <a:r>
              <a:rPr b="1" lang="pl">
                <a:solidFill>
                  <a:schemeClr val="dk1"/>
                </a:solidFill>
                <a:latin typeface="Merriweather"/>
                <a:ea typeface="Merriweather"/>
                <a:cs typeface="Merriweather"/>
                <a:sym typeface="Merriweather"/>
              </a:rPr>
              <a:t> . Summer temperatures range from around +13 ° C to +16 ° C. The highest temperature recorded was +32.9 ° C (9 August 2003 in </a:t>
            </a:r>
            <a:r>
              <a:rPr b="1" lang="pl">
                <a:solidFill>
                  <a:schemeClr val="dk1"/>
                </a:solidFill>
                <a:uFill>
                  <a:noFill/>
                </a:uFill>
                <a:latin typeface="Merriweather"/>
                <a:ea typeface="Merriweather"/>
                <a:cs typeface="Merriweather"/>
                <a:sym typeface="Merriweather"/>
                <a:hlinkClick r:id="rId7">
                  <a:extLst>
                    <a:ext uri="{A12FA001-AC4F-418D-AE19-62706E023703}">
                      <ahyp:hlinkClr val="tx"/>
                    </a:ext>
                  </a:extLst>
                </a:hlinkClick>
              </a:rPr>
              <a:t>Greycrook</a:t>
            </a:r>
            <a:r>
              <a:rPr b="1" lang="pl">
                <a:solidFill>
                  <a:schemeClr val="dk1"/>
                </a:solidFill>
                <a:latin typeface="Merriweather"/>
                <a:ea typeface="Merriweather"/>
                <a:cs typeface="Merriweather"/>
                <a:sym typeface="Merriweather"/>
              </a:rPr>
              <a:t> ).The west is generally warmer and rainier than the east of Scotland. In the west, annual rainfall is around 3000 mm.</a:t>
            </a:r>
            <a:endParaRPr b="1" sz="1600">
              <a:solidFill>
                <a:schemeClr val="dk1"/>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1000"/>
                                        <p:tgtEl>
                                          <p:spTgt spid="1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2" name="Shape 152"/>
        <p:cNvGrpSpPr/>
        <p:nvPr/>
      </p:nvGrpSpPr>
      <p:grpSpPr>
        <a:xfrm>
          <a:off x="0" y="0"/>
          <a:ext cx="0" cy="0"/>
          <a:chOff x="0" y="0"/>
          <a:chExt cx="0" cy="0"/>
        </a:xfrm>
      </p:grpSpPr>
      <p:sp>
        <p:nvSpPr>
          <p:cNvPr id="153" name="Google Shape;153;p33"/>
          <p:cNvSpPr txBox="1"/>
          <p:nvPr/>
        </p:nvSpPr>
        <p:spPr>
          <a:xfrm>
            <a:off x="199200" y="230500"/>
            <a:ext cx="8745600" cy="181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pl" sz="1800">
                <a:solidFill>
                  <a:srgbClr val="202122"/>
                </a:solidFill>
                <a:latin typeface="Merriweather"/>
                <a:ea typeface="Merriweather"/>
                <a:cs typeface="Merriweather"/>
                <a:sym typeface="Merriweather"/>
              </a:rPr>
              <a:t>Currently, Scotland has 10 cities with a population of over 45,000. people. There are Glasgow,Edinburgh,Aberdeen,Dundee, Paisley, East Kilbride, Inverness, Hamilton, Cumbernauld and Greenock. </a:t>
            </a:r>
            <a:r>
              <a:rPr b="1" lang="pl" sz="1700">
                <a:solidFill>
                  <a:srgbClr val="202122"/>
                </a:solidFill>
                <a:latin typeface="Merriweather"/>
                <a:ea typeface="Merriweather"/>
                <a:cs typeface="Merriweather"/>
                <a:sym typeface="Merriweather"/>
              </a:rPr>
              <a:t>As of 1996, Scotland has been divided into 32 administrative units known as counties. There were 9 regions in Scotland between 1975 and 1996.</a:t>
            </a:r>
            <a:endParaRPr b="1" sz="1700">
              <a:solidFill>
                <a:srgbClr val="202122"/>
              </a:solidFill>
              <a:latin typeface="Merriweather"/>
              <a:ea typeface="Merriweather"/>
              <a:cs typeface="Merriweather"/>
              <a:sym typeface="Merriweather"/>
            </a:endParaRPr>
          </a:p>
          <a:p>
            <a:pPr indent="0" lvl="0" marL="0" rtl="0" algn="ctr">
              <a:spcBef>
                <a:spcPts val="0"/>
              </a:spcBef>
              <a:spcAft>
                <a:spcPts val="0"/>
              </a:spcAft>
              <a:buNone/>
            </a:pPr>
            <a:r>
              <a:t/>
            </a:r>
            <a:endParaRPr b="1" sz="1800">
              <a:solidFill>
                <a:srgbClr val="202122"/>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1000"/>
                                        <p:tgtEl>
                                          <p:spTgt spid="1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7" name="Shape 157"/>
        <p:cNvGrpSpPr/>
        <p:nvPr/>
      </p:nvGrpSpPr>
      <p:grpSpPr>
        <a:xfrm>
          <a:off x="0" y="0"/>
          <a:ext cx="0" cy="0"/>
          <a:chOff x="0" y="0"/>
          <a:chExt cx="0" cy="0"/>
        </a:xfrm>
      </p:grpSpPr>
      <p:sp>
        <p:nvSpPr>
          <p:cNvPr id="158" name="Google Shape;158;p34"/>
          <p:cNvSpPr txBox="1"/>
          <p:nvPr/>
        </p:nvSpPr>
        <p:spPr>
          <a:xfrm>
            <a:off x="173075" y="159925"/>
            <a:ext cx="6786000" cy="16254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600"/>
              </a:spcBef>
              <a:spcAft>
                <a:spcPts val="0"/>
              </a:spcAft>
              <a:buNone/>
            </a:pPr>
            <a:r>
              <a:rPr b="1" lang="pl" sz="1600">
                <a:solidFill>
                  <a:schemeClr val="dk1"/>
                </a:solidFill>
                <a:latin typeface="Merriweather"/>
                <a:ea typeface="Merriweather"/>
                <a:cs typeface="Merriweather"/>
                <a:sym typeface="Merriweather"/>
              </a:rPr>
              <a:t>Scotland is, next to </a:t>
            </a:r>
            <a:r>
              <a:rPr b="1" lang="pl" sz="1600">
                <a:solidFill>
                  <a:schemeClr val="dk1"/>
                </a:solidFill>
                <a:uFill>
                  <a:noFill/>
                </a:uFill>
                <a:latin typeface="Merriweather"/>
                <a:ea typeface="Merriweather"/>
                <a:cs typeface="Merriweather"/>
                <a:sym typeface="Merriweather"/>
                <a:hlinkClick r:id="rId4">
                  <a:extLst>
                    <a:ext uri="{A12FA001-AC4F-418D-AE19-62706E023703}">
                      <ahyp:hlinkClr val="tx"/>
                    </a:ext>
                  </a:extLst>
                </a:hlinkClick>
              </a:rPr>
              <a:t>Ireland, the</a:t>
            </a:r>
            <a:r>
              <a:rPr b="1" lang="pl" sz="1600">
                <a:solidFill>
                  <a:schemeClr val="dk1"/>
                </a:solidFill>
                <a:latin typeface="Merriweather"/>
                <a:ea typeface="Merriweather"/>
                <a:cs typeface="Merriweather"/>
                <a:sym typeface="Merriweather"/>
              </a:rPr>
              <a:t> center of the </a:t>
            </a:r>
            <a:r>
              <a:rPr b="1" lang="pl" sz="1600">
                <a:solidFill>
                  <a:schemeClr val="dk1"/>
                </a:solidFill>
                <a:uFill>
                  <a:noFill/>
                </a:uFill>
                <a:latin typeface="Merriweather"/>
                <a:ea typeface="Merriweather"/>
                <a:cs typeface="Merriweather"/>
                <a:sym typeface="Merriweather"/>
                <a:hlinkClick r:id="rId5">
                  <a:extLst>
                    <a:ext uri="{A12FA001-AC4F-418D-AE19-62706E023703}">
                      <ahyp:hlinkClr val="tx"/>
                    </a:ext>
                  </a:extLst>
                </a:hlinkClick>
              </a:rPr>
              <a:t>whiskey</a:t>
            </a:r>
            <a:r>
              <a:rPr b="1" lang="pl" sz="1600">
                <a:solidFill>
                  <a:schemeClr val="dk1"/>
                </a:solidFill>
                <a:latin typeface="Merriweather"/>
                <a:ea typeface="Merriweather"/>
                <a:cs typeface="Merriweather"/>
                <a:sym typeface="Merriweather"/>
              </a:rPr>
              <a:t> industry . </a:t>
            </a:r>
            <a:r>
              <a:rPr b="1" lang="pl" sz="1600">
                <a:solidFill>
                  <a:schemeClr val="dk1"/>
                </a:solidFill>
                <a:uFill>
                  <a:noFill/>
                </a:uFill>
                <a:latin typeface="Merriweather"/>
                <a:ea typeface="Merriweather"/>
                <a:cs typeface="Merriweather"/>
                <a:sym typeface="Merriweather"/>
                <a:hlinkClick r:id="rId6">
                  <a:extLst>
                    <a:ext uri="{A12FA001-AC4F-418D-AE19-62706E023703}">
                      <ahyp:hlinkClr val="tx"/>
                    </a:ext>
                  </a:extLst>
                </a:hlinkClick>
              </a:rPr>
              <a:t>Fishing</a:t>
            </a:r>
            <a:r>
              <a:rPr b="1" lang="pl" sz="1600">
                <a:solidFill>
                  <a:schemeClr val="dk1"/>
                </a:solidFill>
                <a:latin typeface="Merriweather"/>
                <a:ea typeface="Merriweather"/>
                <a:cs typeface="Merriweather"/>
                <a:sym typeface="Merriweather"/>
              </a:rPr>
              <a:t> and </a:t>
            </a:r>
            <a:r>
              <a:rPr b="1" lang="pl" sz="1600">
                <a:solidFill>
                  <a:schemeClr val="dk1"/>
                </a:solidFill>
                <a:uFill>
                  <a:noFill/>
                </a:uFill>
                <a:latin typeface="Merriweather"/>
                <a:ea typeface="Merriweather"/>
                <a:cs typeface="Merriweather"/>
                <a:sym typeface="Merriweather"/>
                <a:hlinkClick r:id="rId7">
                  <a:extLst>
                    <a:ext uri="{A12FA001-AC4F-418D-AE19-62706E023703}">
                      <ahyp:hlinkClr val="tx"/>
                    </a:ext>
                  </a:extLst>
                </a:hlinkClick>
              </a:rPr>
              <a:t>oil extraction</a:t>
            </a:r>
            <a:r>
              <a:rPr b="1" lang="pl" sz="1600">
                <a:solidFill>
                  <a:schemeClr val="dk1"/>
                </a:solidFill>
                <a:latin typeface="Merriweather"/>
                <a:ea typeface="Merriweather"/>
                <a:cs typeface="Merriweather"/>
                <a:sym typeface="Merriweather"/>
              </a:rPr>
              <a:t> from the bottom of </a:t>
            </a:r>
            <a:r>
              <a:rPr b="1" lang="pl" sz="1600">
                <a:solidFill>
                  <a:schemeClr val="dk1"/>
                </a:solidFill>
                <a:uFill>
                  <a:noFill/>
                </a:uFill>
                <a:latin typeface="Merriweather"/>
                <a:ea typeface="Merriweather"/>
                <a:cs typeface="Merriweather"/>
                <a:sym typeface="Merriweather"/>
                <a:hlinkClick r:id="rId8">
                  <a:extLst>
                    <a:ext uri="{A12FA001-AC4F-418D-AE19-62706E023703}">
                      <ahyp:hlinkClr val="tx"/>
                    </a:ext>
                  </a:extLst>
                </a:hlinkClick>
              </a:rPr>
              <a:t>the North Sea are</a:t>
            </a:r>
            <a:r>
              <a:rPr b="1" lang="pl" sz="1600">
                <a:solidFill>
                  <a:schemeClr val="dk1"/>
                </a:solidFill>
                <a:latin typeface="Merriweather"/>
                <a:ea typeface="Merriweather"/>
                <a:cs typeface="Merriweather"/>
                <a:sym typeface="Merriweather"/>
              </a:rPr>
              <a:t> an important element of the economy . Many of the oil companies are based in </a:t>
            </a:r>
            <a:r>
              <a:rPr b="1" lang="pl" sz="1600">
                <a:solidFill>
                  <a:schemeClr val="dk1"/>
                </a:solidFill>
                <a:uFill>
                  <a:noFill/>
                </a:uFill>
                <a:latin typeface="Merriweather"/>
                <a:ea typeface="Merriweather"/>
                <a:cs typeface="Merriweather"/>
                <a:sym typeface="Merriweather"/>
                <a:hlinkClick r:id="rId9">
                  <a:extLst>
                    <a:ext uri="{A12FA001-AC4F-418D-AE19-62706E023703}">
                      <ahyp:hlinkClr val="tx"/>
                    </a:ext>
                  </a:extLst>
                </a:hlinkClick>
              </a:rPr>
              <a:t>Aberdeen</a:t>
            </a:r>
            <a:r>
              <a:rPr b="1" lang="pl" sz="1600">
                <a:solidFill>
                  <a:schemeClr val="dk1"/>
                </a:solidFill>
                <a:latin typeface="Merriweather"/>
                <a:ea typeface="Merriweather"/>
                <a:cs typeface="Merriweather"/>
                <a:sym typeface="Merriweather"/>
              </a:rPr>
              <a:t> .</a:t>
            </a:r>
            <a:endParaRPr b="1" sz="1600">
              <a:solidFill>
                <a:schemeClr val="dk1"/>
              </a:solidFill>
              <a:latin typeface="Merriweather"/>
              <a:ea typeface="Merriweather"/>
              <a:cs typeface="Merriweather"/>
              <a:sym typeface="Merriweather"/>
            </a:endParaRPr>
          </a:p>
          <a:p>
            <a:pPr indent="0" lvl="0" marL="0" rtl="0" algn="ctr">
              <a:lnSpc>
                <a:spcPct val="115000"/>
              </a:lnSpc>
              <a:spcBef>
                <a:spcPts val="600"/>
              </a:spcBef>
              <a:spcAft>
                <a:spcPts val="600"/>
              </a:spcAft>
              <a:buNone/>
            </a:pPr>
            <a:r>
              <a:t/>
            </a:r>
            <a:endParaRPr b="1" sz="1500">
              <a:solidFill>
                <a:schemeClr val="dk1"/>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1000"/>
                                        <p:tgtEl>
                                          <p:spTgt spid="1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2" name="Shape 162"/>
        <p:cNvGrpSpPr/>
        <p:nvPr/>
      </p:nvGrpSpPr>
      <p:grpSpPr>
        <a:xfrm>
          <a:off x="0" y="0"/>
          <a:ext cx="0" cy="0"/>
          <a:chOff x="0" y="0"/>
          <a:chExt cx="0" cy="0"/>
        </a:xfrm>
      </p:grpSpPr>
      <p:sp>
        <p:nvSpPr>
          <p:cNvPr id="163" name="Google Shape;163;p35"/>
          <p:cNvSpPr txBox="1"/>
          <p:nvPr/>
        </p:nvSpPr>
        <p:spPr>
          <a:xfrm>
            <a:off x="134400" y="231450"/>
            <a:ext cx="8875200" cy="1212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600"/>
              </a:spcBef>
              <a:spcAft>
                <a:spcPts val="600"/>
              </a:spcAft>
              <a:buNone/>
            </a:pPr>
            <a:r>
              <a:rPr b="1" lang="pl" sz="1500">
                <a:solidFill>
                  <a:schemeClr val="dk1"/>
                </a:solidFill>
                <a:latin typeface="Merriweather"/>
                <a:ea typeface="Merriweather"/>
                <a:cs typeface="Merriweather"/>
                <a:sym typeface="Merriweather"/>
              </a:rPr>
              <a:t>In Scotland there is developed </a:t>
            </a:r>
            <a:r>
              <a:rPr b="1" lang="pl" sz="1500">
                <a:solidFill>
                  <a:schemeClr val="dk1"/>
                </a:solidFill>
                <a:uFill>
                  <a:noFill/>
                </a:uFill>
                <a:latin typeface="Merriweather"/>
                <a:ea typeface="Merriweather"/>
                <a:cs typeface="Merriweather"/>
                <a:sym typeface="Merriweather"/>
                <a:hlinkClick r:id="rId4">
                  <a:extLst>
                    <a:ext uri="{A12FA001-AC4F-418D-AE19-62706E023703}">
                      <ahyp:hlinkClr val="tx"/>
                    </a:ext>
                  </a:extLst>
                </a:hlinkClick>
              </a:rPr>
              <a:t>metallurgical industry</a:t>
            </a:r>
            <a:r>
              <a:rPr b="1" lang="pl" sz="1500">
                <a:solidFill>
                  <a:schemeClr val="dk1"/>
                </a:solidFill>
                <a:latin typeface="Merriweather"/>
                <a:ea typeface="Merriweather"/>
                <a:cs typeface="Merriweather"/>
                <a:sym typeface="Merriweather"/>
              </a:rPr>
              <a:t> ( </a:t>
            </a:r>
            <a:r>
              <a:rPr b="1" lang="pl" sz="1500">
                <a:solidFill>
                  <a:schemeClr val="dk1"/>
                </a:solidFill>
                <a:uFill>
                  <a:noFill/>
                </a:uFill>
                <a:latin typeface="Merriweather"/>
                <a:ea typeface="Merriweather"/>
                <a:cs typeface="Merriweather"/>
                <a:sym typeface="Merriweather"/>
                <a:hlinkClick r:id="rId5">
                  <a:extLst>
                    <a:ext uri="{A12FA001-AC4F-418D-AE19-62706E023703}">
                      <ahyp:hlinkClr val="tx"/>
                    </a:ext>
                  </a:extLst>
                </a:hlinkClick>
              </a:rPr>
              <a:t>metallurgy </a:t>
            </a:r>
            <a:r>
              <a:rPr b="1" lang="pl" sz="1500">
                <a:solidFill>
                  <a:schemeClr val="dk1"/>
                </a:solidFill>
                <a:uFill>
                  <a:noFill/>
                </a:uFill>
                <a:latin typeface="Merriweather"/>
                <a:ea typeface="Merriweather"/>
                <a:cs typeface="Merriweather"/>
                <a:sym typeface="Merriweather"/>
                <a:hlinkClick r:id="rId6">
                  <a:extLst>
                    <a:ext uri="{A12FA001-AC4F-418D-AE19-62706E023703}">
                      <ahyp:hlinkClr val="tx"/>
                    </a:ext>
                  </a:extLst>
                </a:hlinkClick>
              </a:rPr>
              <a:t>of iron</a:t>
            </a:r>
            <a:r>
              <a:rPr b="1" lang="pl" sz="1500">
                <a:solidFill>
                  <a:schemeClr val="dk1"/>
                </a:solidFill>
                <a:latin typeface="Merriweather"/>
                <a:ea typeface="Merriweather"/>
                <a:cs typeface="Merriweather"/>
                <a:sym typeface="Merriweather"/>
              </a:rPr>
              <a:t> and </a:t>
            </a:r>
            <a:r>
              <a:rPr b="1" lang="pl" sz="1500">
                <a:solidFill>
                  <a:schemeClr val="dk1"/>
                </a:solidFill>
                <a:uFill>
                  <a:noFill/>
                </a:uFill>
                <a:latin typeface="Merriweather"/>
                <a:ea typeface="Merriweather"/>
                <a:cs typeface="Merriweather"/>
                <a:sym typeface="Merriweather"/>
                <a:hlinkClick r:id="rId7">
                  <a:extLst>
                    <a:ext uri="{A12FA001-AC4F-418D-AE19-62706E023703}">
                      <ahyp:hlinkClr val="tx"/>
                    </a:ext>
                  </a:extLst>
                </a:hlinkClick>
              </a:rPr>
              <a:t>aluminum</a:t>
            </a:r>
            <a:r>
              <a:rPr b="1" lang="pl" sz="1500">
                <a:solidFill>
                  <a:schemeClr val="dk1"/>
                </a:solidFill>
                <a:latin typeface="Merriweather"/>
                <a:ea typeface="Merriweather"/>
                <a:cs typeface="Merriweather"/>
                <a:sym typeface="Merriweather"/>
              </a:rPr>
              <a:t> ), electrical, electronic, mechanical engineering, chemical, textile, paper and food. The fertile farmland stretches from the central lowland belt across the east coast to </a:t>
            </a:r>
            <a:r>
              <a:rPr b="1" lang="pl" sz="1500">
                <a:solidFill>
                  <a:schemeClr val="dk1"/>
                </a:solidFill>
                <a:uFill>
                  <a:noFill/>
                </a:uFill>
                <a:latin typeface="Merriweather"/>
                <a:ea typeface="Merriweather"/>
                <a:cs typeface="Merriweather"/>
                <a:sym typeface="Merriweather"/>
                <a:hlinkClick r:id="rId8">
                  <a:extLst>
                    <a:ext uri="{A12FA001-AC4F-418D-AE19-62706E023703}">
                      <ahyp:hlinkClr val="tx"/>
                    </a:ext>
                  </a:extLst>
                </a:hlinkClick>
              </a:rPr>
              <a:t>Fraserburgh</a:t>
            </a:r>
            <a:r>
              <a:rPr b="1" lang="pl" sz="1500">
                <a:solidFill>
                  <a:schemeClr val="dk1"/>
                </a:solidFill>
                <a:latin typeface="Merriweather"/>
                <a:ea typeface="Merriweather"/>
                <a:cs typeface="Merriweather"/>
                <a:sym typeface="Merriweather"/>
              </a:rPr>
              <a:t> . The main </a:t>
            </a:r>
            <a:r>
              <a:rPr b="1" lang="pl" sz="1500">
                <a:solidFill>
                  <a:schemeClr val="dk1"/>
                </a:solidFill>
                <a:uFill>
                  <a:noFill/>
                </a:uFill>
                <a:latin typeface="Merriweather"/>
                <a:ea typeface="Merriweather"/>
                <a:cs typeface="Merriweather"/>
                <a:sym typeface="Merriweather"/>
                <a:hlinkClick r:id="rId9">
                  <a:extLst>
                    <a:ext uri="{A12FA001-AC4F-418D-AE19-62706E023703}">
                      <ahyp:hlinkClr val="tx"/>
                    </a:ext>
                  </a:extLst>
                </a:hlinkClick>
              </a:rPr>
              <a:t>crops are barley</a:t>
            </a:r>
            <a:r>
              <a:rPr b="1" lang="pl" sz="1500">
                <a:solidFill>
                  <a:schemeClr val="dk1"/>
                </a:solidFill>
                <a:latin typeface="Merriweather"/>
                <a:ea typeface="Merriweather"/>
                <a:cs typeface="Merriweather"/>
                <a:sym typeface="Merriweather"/>
              </a:rPr>
              <a:t> and </a:t>
            </a:r>
            <a:r>
              <a:rPr b="1" lang="pl" sz="1500">
                <a:solidFill>
                  <a:schemeClr val="dk1"/>
                </a:solidFill>
                <a:uFill>
                  <a:noFill/>
                </a:uFill>
                <a:latin typeface="Merriweather"/>
                <a:ea typeface="Merriweather"/>
                <a:cs typeface="Merriweather"/>
                <a:sym typeface="Merriweather"/>
                <a:hlinkClick r:id="rId10">
                  <a:extLst>
                    <a:ext uri="{A12FA001-AC4F-418D-AE19-62706E023703}">
                      <ahyp:hlinkClr val="tx"/>
                    </a:ext>
                  </a:extLst>
                </a:hlinkClick>
              </a:rPr>
              <a:t>oats</a:t>
            </a:r>
            <a:r>
              <a:rPr b="1" lang="pl" sz="1500">
                <a:solidFill>
                  <a:schemeClr val="dk1"/>
                </a:solidFill>
                <a:latin typeface="Merriweather"/>
                <a:ea typeface="Merriweather"/>
                <a:cs typeface="Merriweather"/>
                <a:sym typeface="Merriweather"/>
              </a:rPr>
              <a:t> .</a:t>
            </a:r>
            <a:endParaRPr b="1" sz="1500">
              <a:solidFill>
                <a:schemeClr val="dk1"/>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1000"/>
                                        <p:tgtEl>
                                          <p:spTgt spid="1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p36"/>
          <p:cNvPicPr preferRelativeResize="0"/>
          <p:nvPr/>
        </p:nvPicPr>
        <p:blipFill>
          <a:blip r:embed="rId3">
            <a:alphaModFix/>
          </a:blip>
          <a:stretch>
            <a:fillRect/>
          </a:stretch>
        </p:blipFill>
        <p:spPr>
          <a:xfrm>
            <a:off x="0" y="0"/>
            <a:ext cx="3241874" cy="2116225"/>
          </a:xfrm>
          <a:prstGeom prst="rect">
            <a:avLst/>
          </a:prstGeom>
          <a:noFill/>
          <a:ln>
            <a:noFill/>
          </a:ln>
        </p:spPr>
      </p:pic>
      <p:pic>
        <p:nvPicPr>
          <p:cNvPr id="169" name="Google Shape;169;p36"/>
          <p:cNvPicPr preferRelativeResize="0"/>
          <p:nvPr/>
        </p:nvPicPr>
        <p:blipFill>
          <a:blip r:embed="rId4">
            <a:alphaModFix/>
          </a:blip>
          <a:stretch>
            <a:fillRect/>
          </a:stretch>
        </p:blipFill>
        <p:spPr>
          <a:xfrm>
            <a:off x="3241875" y="0"/>
            <a:ext cx="3068800" cy="2116225"/>
          </a:xfrm>
          <a:prstGeom prst="rect">
            <a:avLst/>
          </a:prstGeom>
          <a:noFill/>
          <a:ln>
            <a:noFill/>
          </a:ln>
        </p:spPr>
      </p:pic>
      <p:pic>
        <p:nvPicPr>
          <p:cNvPr id="170" name="Google Shape;170;p36"/>
          <p:cNvPicPr preferRelativeResize="0"/>
          <p:nvPr/>
        </p:nvPicPr>
        <p:blipFill>
          <a:blip r:embed="rId5">
            <a:alphaModFix/>
          </a:blip>
          <a:stretch>
            <a:fillRect/>
          </a:stretch>
        </p:blipFill>
        <p:spPr>
          <a:xfrm>
            <a:off x="6310675" y="0"/>
            <a:ext cx="2833325" cy="2116225"/>
          </a:xfrm>
          <a:prstGeom prst="rect">
            <a:avLst/>
          </a:prstGeom>
          <a:noFill/>
          <a:ln>
            <a:noFill/>
          </a:ln>
        </p:spPr>
      </p:pic>
      <p:pic>
        <p:nvPicPr>
          <p:cNvPr id="171" name="Google Shape;171;p36"/>
          <p:cNvPicPr preferRelativeResize="0"/>
          <p:nvPr/>
        </p:nvPicPr>
        <p:blipFill>
          <a:blip r:embed="rId6">
            <a:alphaModFix/>
          </a:blip>
          <a:stretch>
            <a:fillRect/>
          </a:stretch>
        </p:blipFill>
        <p:spPr>
          <a:xfrm>
            <a:off x="0" y="2116225"/>
            <a:ext cx="2074850" cy="3027275"/>
          </a:xfrm>
          <a:prstGeom prst="rect">
            <a:avLst/>
          </a:prstGeom>
          <a:noFill/>
          <a:ln>
            <a:noFill/>
          </a:ln>
        </p:spPr>
      </p:pic>
      <p:pic>
        <p:nvPicPr>
          <p:cNvPr id="172" name="Google Shape;172;p36"/>
          <p:cNvPicPr preferRelativeResize="0"/>
          <p:nvPr/>
        </p:nvPicPr>
        <p:blipFill>
          <a:blip r:embed="rId7">
            <a:alphaModFix/>
          </a:blip>
          <a:stretch>
            <a:fillRect/>
          </a:stretch>
        </p:blipFill>
        <p:spPr>
          <a:xfrm>
            <a:off x="7333450" y="2116225"/>
            <a:ext cx="1810549" cy="3027274"/>
          </a:xfrm>
          <a:prstGeom prst="rect">
            <a:avLst/>
          </a:prstGeom>
          <a:noFill/>
          <a:ln>
            <a:noFill/>
          </a:ln>
        </p:spPr>
      </p:pic>
      <p:sp>
        <p:nvSpPr>
          <p:cNvPr id="173" name="Google Shape;173;p36"/>
          <p:cNvSpPr txBox="1"/>
          <p:nvPr/>
        </p:nvSpPr>
        <p:spPr>
          <a:xfrm>
            <a:off x="2298125" y="2421400"/>
            <a:ext cx="4833600" cy="2401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pl" sz="1600">
                <a:solidFill>
                  <a:schemeClr val="dk1"/>
                </a:solidFill>
                <a:highlight>
                  <a:srgbClr val="FFFFFF"/>
                </a:highlight>
                <a:latin typeface="Merriweather"/>
                <a:ea typeface="Merriweather"/>
                <a:cs typeface="Merriweather"/>
                <a:sym typeface="Merriweather"/>
              </a:rPr>
              <a:t>Kilt is a national </a:t>
            </a:r>
            <a:r>
              <a:rPr b="1" lang="pl" sz="1600">
                <a:solidFill>
                  <a:schemeClr val="dk1"/>
                </a:solidFill>
                <a:highlight>
                  <a:srgbClr val="FFFFFF"/>
                </a:highlight>
                <a:uFill>
                  <a:noFill/>
                </a:uFill>
                <a:latin typeface="Merriweather"/>
                <a:ea typeface="Merriweather"/>
                <a:cs typeface="Merriweather"/>
                <a:sym typeface="Merriweather"/>
                <a:hlinkClick r:id="rId8">
                  <a:extLst>
                    <a:ext uri="{A12FA001-AC4F-418D-AE19-62706E023703}">
                      <ahyp:hlinkClr val="tx"/>
                    </a:ext>
                  </a:extLst>
                </a:hlinkClick>
              </a:rPr>
              <a:t>Scottish</a:t>
            </a:r>
            <a:r>
              <a:rPr b="1" lang="pl" sz="1600">
                <a:solidFill>
                  <a:schemeClr val="dk1"/>
                </a:solidFill>
                <a:highlight>
                  <a:srgbClr val="FFFFFF"/>
                </a:highlight>
                <a:latin typeface="Merriweather"/>
                <a:ea typeface="Merriweather"/>
                <a:cs typeface="Merriweather"/>
                <a:sym typeface="Merriweather"/>
              </a:rPr>
              <a:t> costume. </a:t>
            </a:r>
            <a:br>
              <a:rPr b="1" lang="pl" sz="1600">
                <a:solidFill>
                  <a:schemeClr val="dk1"/>
                </a:solidFill>
                <a:highlight>
                  <a:srgbClr val="FFFFFF"/>
                </a:highlight>
                <a:latin typeface="Merriweather"/>
                <a:ea typeface="Merriweather"/>
                <a:cs typeface="Merriweather"/>
                <a:sym typeface="Merriweather"/>
              </a:rPr>
            </a:br>
            <a:r>
              <a:rPr b="1" lang="pl" sz="1600">
                <a:solidFill>
                  <a:schemeClr val="dk1"/>
                </a:solidFill>
                <a:highlight>
                  <a:srgbClr val="FFFFFF"/>
                </a:highlight>
                <a:latin typeface="Merriweather"/>
                <a:ea typeface="Merriweather"/>
                <a:cs typeface="Merriweather"/>
                <a:sym typeface="Merriweather"/>
              </a:rPr>
              <a:t>It is a </a:t>
            </a:r>
            <a:r>
              <a:rPr b="1" lang="pl" sz="1600">
                <a:solidFill>
                  <a:schemeClr val="dk1"/>
                </a:solidFill>
                <a:highlight>
                  <a:srgbClr val="FFFFFF"/>
                </a:highlight>
                <a:uFill>
                  <a:noFill/>
                </a:uFill>
                <a:latin typeface="Merriweather"/>
                <a:ea typeface="Merriweather"/>
                <a:cs typeface="Merriweather"/>
                <a:sym typeface="Merriweather"/>
                <a:hlinkClick r:id="rId9">
                  <a:extLst>
                    <a:ext uri="{A12FA001-AC4F-418D-AE19-62706E023703}">
                      <ahyp:hlinkClr val="tx"/>
                    </a:ext>
                  </a:extLst>
                </a:hlinkClick>
              </a:rPr>
              <a:t>skirt</a:t>
            </a:r>
            <a:r>
              <a:rPr b="1" lang="pl" sz="1600">
                <a:solidFill>
                  <a:schemeClr val="dk1"/>
                </a:solidFill>
                <a:highlight>
                  <a:srgbClr val="FFFFFF"/>
                </a:highlight>
                <a:latin typeface="Merriweather"/>
                <a:ea typeface="Merriweather"/>
                <a:cs typeface="Merriweather"/>
                <a:sym typeface="Merriweather"/>
              </a:rPr>
              <a:t> made of </a:t>
            </a:r>
            <a:r>
              <a:rPr b="1" lang="pl" sz="1600">
                <a:solidFill>
                  <a:schemeClr val="dk1"/>
                </a:solidFill>
                <a:highlight>
                  <a:srgbClr val="FFFFFF"/>
                </a:highlight>
                <a:uFill>
                  <a:noFill/>
                </a:uFill>
                <a:latin typeface="Merriweather"/>
                <a:ea typeface="Merriweather"/>
                <a:cs typeface="Merriweather"/>
                <a:sym typeface="Merriweather"/>
                <a:hlinkClick r:id="rId10">
                  <a:extLst>
                    <a:ext uri="{A12FA001-AC4F-418D-AE19-62706E023703}">
                      <ahyp:hlinkClr val="tx"/>
                    </a:ext>
                  </a:extLst>
                </a:hlinkClick>
              </a:rPr>
              <a:t>tartan</a:t>
            </a:r>
            <a:r>
              <a:rPr b="1" lang="pl" sz="1600">
                <a:solidFill>
                  <a:schemeClr val="dk1"/>
                </a:solidFill>
                <a:highlight>
                  <a:srgbClr val="FFFFFF"/>
                </a:highlight>
                <a:latin typeface="Merriweather"/>
                <a:ea typeface="Merriweather"/>
                <a:cs typeface="Merriweather"/>
                <a:sym typeface="Merriweather"/>
              </a:rPr>
              <a:t>, a material with a checked pattern. Kilt is sewn from a belt of very wide material, pleating it and folding it to form an envelope </a:t>
            </a:r>
            <a:r>
              <a:rPr b="1" lang="pl" sz="1600">
                <a:solidFill>
                  <a:schemeClr val="dk1"/>
                </a:solidFill>
                <a:highlight>
                  <a:srgbClr val="FFFFFF"/>
                </a:highlight>
                <a:uFill>
                  <a:noFill/>
                </a:uFill>
                <a:latin typeface="Merriweather"/>
                <a:ea typeface="Merriweather"/>
                <a:cs typeface="Merriweather"/>
                <a:sym typeface="Merriweather"/>
                <a:hlinkClick r:id="rId11">
                  <a:extLst>
                    <a:ext uri="{A12FA001-AC4F-418D-AE19-62706E023703}">
                      <ahyp:hlinkClr val="tx"/>
                    </a:ext>
                  </a:extLst>
                </a:hlinkClick>
              </a:rPr>
              <a:t>skirt</a:t>
            </a:r>
            <a:r>
              <a:rPr b="1" lang="pl" sz="1600">
                <a:solidFill>
                  <a:schemeClr val="dk1"/>
                </a:solidFill>
                <a:highlight>
                  <a:srgbClr val="FFFFFF"/>
                </a:highlight>
                <a:latin typeface="Merriweather"/>
                <a:ea typeface="Merriweather"/>
                <a:cs typeface="Merriweather"/>
                <a:sym typeface="Merriweather"/>
              </a:rPr>
              <a:t>. Each Scottish clan has its own tartan pattern. Kilt is a festive outfit worn at holidays and family celebrations. For Scouts, the kilt is part of the uniform.</a:t>
            </a:r>
            <a:endParaRPr b="1" sz="1800">
              <a:solidFill>
                <a:schemeClr val="dk1"/>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73"/>
                                        </p:tgtEl>
                                        <p:attrNameLst>
                                          <p:attrName>style.visibility</p:attrName>
                                        </p:attrNameLst>
                                      </p:cBhvr>
                                      <p:to>
                                        <p:strVal val="visible"/>
                                      </p:to>
                                    </p:set>
                                    <p:anim calcmode="lin" valueType="num">
                                      <p:cBhvr additive="base">
                                        <p:cTn dur="1000"/>
                                        <p:tgtEl>
                                          <p:spTgt spid="173"/>
                                        </p:tgtEl>
                                        <p:attrNameLst>
                                          <p:attrName>ppt_w</p:attrName>
                                        </p:attrNameLst>
                                      </p:cBhvr>
                                      <p:tavLst>
                                        <p:tav fmla="" tm="0">
                                          <p:val>
                                            <p:strVal val="0"/>
                                          </p:val>
                                        </p:tav>
                                        <p:tav fmla="" tm="100000">
                                          <p:val>
                                            <p:strVal val="#ppt_w"/>
                                          </p:val>
                                        </p:tav>
                                      </p:tavLst>
                                    </p:anim>
                                    <p:anim calcmode="lin" valueType="num">
                                      <p:cBhvr additive="base">
                                        <p:cTn dur="1000"/>
                                        <p:tgtEl>
                                          <p:spTgt spid="173"/>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1000"/>
                                        <p:tgtEl>
                                          <p:spTgt spid="1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1000"/>
                                        <p:tgtEl>
                                          <p:spTgt spid="1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1000"/>
                                        <p:tgtEl>
                                          <p:spTgt spid="1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1000"/>
                                        <p:tgtEl>
                                          <p:spTgt spid="1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1000"/>
                                        <p:tgtEl>
                                          <p:spTgt spid="1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7" name="Shape 177"/>
        <p:cNvGrpSpPr/>
        <p:nvPr/>
      </p:nvGrpSpPr>
      <p:grpSpPr>
        <a:xfrm>
          <a:off x="0" y="0"/>
          <a:ext cx="0" cy="0"/>
          <a:chOff x="0" y="0"/>
          <a:chExt cx="0" cy="0"/>
        </a:xfrm>
      </p:grpSpPr>
      <p:sp>
        <p:nvSpPr>
          <p:cNvPr id="178" name="Google Shape;178;p37"/>
          <p:cNvSpPr txBox="1"/>
          <p:nvPr/>
        </p:nvSpPr>
        <p:spPr>
          <a:xfrm>
            <a:off x="143850" y="3645100"/>
            <a:ext cx="8856300" cy="1339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pl" sz="1500">
                <a:solidFill>
                  <a:schemeClr val="dk1"/>
                </a:solidFill>
                <a:latin typeface="Merriweather"/>
                <a:ea typeface="Merriweather"/>
                <a:cs typeface="Merriweather"/>
                <a:sym typeface="Merriweather"/>
              </a:rPr>
              <a:t>Scottish cuisine is known for its </a:t>
            </a:r>
            <a:r>
              <a:rPr b="1" lang="pl" sz="1500">
                <a:solidFill>
                  <a:schemeClr val="dk1"/>
                </a:solidFill>
                <a:uFill>
                  <a:noFill/>
                </a:uFill>
                <a:latin typeface="Merriweather"/>
                <a:ea typeface="Merriweather"/>
                <a:cs typeface="Merriweather"/>
                <a:sym typeface="Merriweather"/>
                <a:hlinkClick r:id="rId4">
                  <a:extLst>
                    <a:ext uri="{A12FA001-AC4F-418D-AE19-62706E023703}">
                      <ahyp:hlinkClr val="tx"/>
                    </a:ext>
                  </a:extLst>
                </a:hlinkClick>
              </a:rPr>
              <a:t>shortbread</a:t>
            </a:r>
            <a:r>
              <a:rPr b="1" lang="pl" sz="1500">
                <a:solidFill>
                  <a:schemeClr val="dk1"/>
                </a:solidFill>
                <a:latin typeface="Merriweather"/>
                <a:ea typeface="Merriweather"/>
                <a:cs typeface="Merriweather"/>
                <a:sym typeface="Merriweather"/>
              </a:rPr>
              <a:t> , </a:t>
            </a:r>
            <a:r>
              <a:rPr b="1" lang="pl" sz="1500">
                <a:solidFill>
                  <a:schemeClr val="dk1"/>
                </a:solidFill>
                <a:uFill>
                  <a:noFill/>
                </a:uFill>
                <a:latin typeface="Merriweather"/>
                <a:ea typeface="Merriweather"/>
                <a:cs typeface="Merriweather"/>
                <a:sym typeface="Merriweather"/>
                <a:hlinkClick r:id="rId5">
                  <a:extLst>
                    <a:ext uri="{A12FA001-AC4F-418D-AE19-62706E023703}">
                      <ahyp:hlinkClr val="tx"/>
                    </a:ext>
                  </a:extLst>
                </a:hlinkClick>
              </a:rPr>
              <a:t>kidney pie</a:t>
            </a:r>
            <a:r>
              <a:rPr b="1" lang="pl" sz="1500">
                <a:solidFill>
                  <a:schemeClr val="dk1"/>
                </a:solidFill>
                <a:latin typeface="Merriweather"/>
                <a:ea typeface="Merriweather"/>
                <a:cs typeface="Merriweather"/>
                <a:sym typeface="Merriweather"/>
              </a:rPr>
              <a:t> and </a:t>
            </a:r>
            <a:r>
              <a:rPr b="1" lang="pl" sz="1500">
                <a:solidFill>
                  <a:schemeClr val="dk1"/>
                </a:solidFill>
                <a:uFill>
                  <a:noFill/>
                </a:uFill>
                <a:latin typeface="Merriweather"/>
                <a:ea typeface="Merriweather"/>
                <a:cs typeface="Merriweather"/>
                <a:sym typeface="Merriweather"/>
                <a:hlinkClick r:id="rId6">
                  <a:extLst>
                    <a:ext uri="{A12FA001-AC4F-418D-AE19-62706E023703}">
                      <ahyp:hlinkClr val="tx"/>
                    </a:ext>
                  </a:extLst>
                </a:hlinkClick>
              </a:rPr>
              <a:t>haggis</a:t>
            </a:r>
            <a:r>
              <a:rPr b="1" lang="pl" sz="1500">
                <a:solidFill>
                  <a:schemeClr val="dk1"/>
                </a:solidFill>
                <a:latin typeface="Merriweather"/>
                <a:ea typeface="Merriweather"/>
                <a:cs typeface="Merriweather"/>
                <a:sym typeface="Merriweather"/>
              </a:rPr>
              <a:t> . Scottish cuisine is characterized by a large number of dishes containing oats. An example is the cranachan. A traditional Scottish breakfast usually consists of porridge, bacon-fried eggs or smoked fish.    </a:t>
            </a:r>
            <a:endParaRPr b="1" sz="1500">
              <a:solidFill>
                <a:schemeClr val="dk1"/>
              </a:solidFill>
              <a:latin typeface="Merriweather"/>
              <a:ea typeface="Merriweather"/>
              <a:cs typeface="Merriweather"/>
              <a:sym typeface="Merriweather"/>
            </a:endParaRPr>
          </a:p>
          <a:p>
            <a:pPr indent="0" lvl="0" marL="0" rtl="0" algn="ctr">
              <a:spcBef>
                <a:spcPts val="0"/>
              </a:spcBef>
              <a:spcAft>
                <a:spcPts val="0"/>
              </a:spcAft>
              <a:buNone/>
            </a:pPr>
            <a:r>
              <a:rPr b="1" lang="pl" sz="1500">
                <a:solidFill>
                  <a:schemeClr val="dk1"/>
                </a:solidFill>
                <a:latin typeface="Merriweather"/>
                <a:ea typeface="Merriweather"/>
                <a:cs typeface="Merriweather"/>
                <a:sym typeface="Merriweather"/>
              </a:rPr>
              <a:t>A well-known Scottish dessert is </a:t>
            </a:r>
            <a:r>
              <a:rPr b="1" lang="pl" sz="1500">
                <a:solidFill>
                  <a:schemeClr val="dk1"/>
                </a:solidFill>
                <a:uFill>
                  <a:noFill/>
                </a:uFill>
                <a:latin typeface="Merriweather"/>
                <a:ea typeface="Merriweather"/>
                <a:cs typeface="Merriweather"/>
                <a:sym typeface="Merriweather"/>
                <a:hlinkClick r:id="rId7">
                  <a:extLst>
                    <a:ext uri="{A12FA001-AC4F-418D-AE19-62706E023703}">
                      <ahyp:hlinkClr val="tx"/>
                    </a:ext>
                  </a:extLst>
                </a:hlinkClick>
              </a:rPr>
              <a:t>spotted dick</a:t>
            </a:r>
            <a:r>
              <a:rPr b="1" lang="pl" sz="1500">
                <a:solidFill>
                  <a:schemeClr val="dk1"/>
                </a:solidFill>
                <a:latin typeface="Merriweather"/>
                <a:ea typeface="Merriweather"/>
                <a:cs typeface="Merriweather"/>
                <a:sym typeface="Merriweather"/>
              </a:rPr>
              <a:t> .</a:t>
            </a:r>
            <a:endParaRPr b="1" sz="1700">
              <a:solidFill>
                <a:schemeClr val="dk1"/>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1000"/>
                                        <p:tgtEl>
                                          <p:spTgt spid="1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2" name="Shape 182"/>
        <p:cNvGrpSpPr/>
        <p:nvPr/>
      </p:nvGrpSpPr>
      <p:grpSpPr>
        <a:xfrm>
          <a:off x="0" y="0"/>
          <a:ext cx="0" cy="0"/>
          <a:chOff x="0" y="0"/>
          <a:chExt cx="0" cy="0"/>
        </a:xfrm>
      </p:grpSpPr>
      <p:sp>
        <p:nvSpPr>
          <p:cNvPr id="183" name="Google Shape;183;p38"/>
          <p:cNvSpPr txBox="1"/>
          <p:nvPr/>
        </p:nvSpPr>
        <p:spPr>
          <a:xfrm>
            <a:off x="4797875" y="806800"/>
            <a:ext cx="3984300" cy="340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pl" sz="1900">
                <a:solidFill>
                  <a:schemeClr val="dk1"/>
                </a:solidFill>
                <a:latin typeface="Merriweather"/>
                <a:ea typeface="Merriweather"/>
                <a:cs typeface="Merriweather"/>
                <a:sym typeface="Merriweather"/>
              </a:rPr>
              <a:t>Scottish musicians: </a:t>
            </a:r>
            <a:r>
              <a:rPr b="1" lang="pl" sz="1900">
                <a:solidFill>
                  <a:schemeClr val="dk1"/>
                </a:solidFill>
                <a:uFill>
                  <a:noFill/>
                </a:uFill>
                <a:latin typeface="Merriweather"/>
                <a:ea typeface="Merriweather"/>
                <a:cs typeface="Merriweather"/>
                <a:sym typeface="Merriweather"/>
                <a:hlinkClick r:id="rId4">
                  <a:extLst>
                    <a:ext uri="{A12FA001-AC4F-418D-AE19-62706E023703}">
                      <ahyp:hlinkClr val="tx"/>
                    </a:ext>
                  </a:extLst>
                </a:hlinkClick>
              </a:rPr>
              <a:t>Belle and Sebastian</a:t>
            </a:r>
            <a:r>
              <a:rPr b="1" lang="pl" sz="1900">
                <a:solidFill>
                  <a:schemeClr val="dk1"/>
                </a:solidFill>
                <a:latin typeface="Merriweather"/>
                <a:ea typeface="Merriweather"/>
                <a:cs typeface="Merriweather"/>
                <a:sym typeface="Merriweather"/>
              </a:rPr>
              <a:t>, </a:t>
            </a:r>
            <a:r>
              <a:rPr b="1" lang="pl" sz="1900">
                <a:solidFill>
                  <a:schemeClr val="dk1"/>
                </a:solidFill>
                <a:uFill>
                  <a:noFill/>
                </a:uFill>
                <a:latin typeface="Merriweather"/>
                <a:ea typeface="Merriweather"/>
                <a:cs typeface="Merriweather"/>
                <a:sym typeface="Merriweather"/>
                <a:hlinkClick r:id="rId5">
                  <a:extLst>
                    <a:ext uri="{A12FA001-AC4F-418D-AE19-62706E023703}">
                      <ahyp:hlinkClr val="tx"/>
                    </a:ext>
                  </a:extLst>
                </a:hlinkClick>
              </a:rPr>
              <a:t>Runrig</a:t>
            </a:r>
            <a:r>
              <a:rPr b="1" lang="pl" sz="1900">
                <a:solidFill>
                  <a:schemeClr val="dk1"/>
                </a:solidFill>
                <a:latin typeface="Merriweather"/>
                <a:ea typeface="Merriweather"/>
                <a:cs typeface="Merriweather"/>
                <a:sym typeface="Merriweather"/>
              </a:rPr>
              <a:t>, </a:t>
            </a:r>
            <a:r>
              <a:rPr b="1" lang="pl" sz="1900">
                <a:solidFill>
                  <a:schemeClr val="dk1"/>
                </a:solidFill>
                <a:uFill>
                  <a:noFill/>
                </a:uFill>
                <a:latin typeface="Merriweather"/>
                <a:ea typeface="Merriweather"/>
                <a:cs typeface="Merriweather"/>
                <a:sym typeface="Merriweather"/>
                <a:hlinkClick r:id="rId6">
                  <a:extLst>
                    <a:ext uri="{A12FA001-AC4F-418D-AE19-62706E023703}">
                      <ahyp:hlinkClr val="tx"/>
                    </a:ext>
                  </a:extLst>
                </a:hlinkClick>
              </a:rPr>
              <a:t>Wet Wet Wet</a:t>
            </a:r>
            <a:r>
              <a:rPr b="1" lang="pl" sz="1900">
                <a:solidFill>
                  <a:schemeClr val="dk1"/>
                </a:solidFill>
                <a:latin typeface="Merriweather"/>
                <a:ea typeface="Merriweather"/>
                <a:cs typeface="Merriweather"/>
                <a:sym typeface="Merriweather"/>
              </a:rPr>
              <a:t>, </a:t>
            </a:r>
            <a:r>
              <a:rPr b="1" lang="pl" sz="1900">
                <a:solidFill>
                  <a:schemeClr val="dk1"/>
                </a:solidFill>
                <a:uFill>
                  <a:noFill/>
                </a:uFill>
                <a:latin typeface="Merriweather"/>
                <a:ea typeface="Merriweather"/>
                <a:cs typeface="Merriweather"/>
                <a:sym typeface="Merriweather"/>
                <a:hlinkClick r:id="rId7">
                  <a:extLst>
                    <a:ext uri="{A12FA001-AC4F-418D-AE19-62706E023703}">
                      <ahyp:hlinkClr val="tx"/>
                    </a:ext>
                  </a:extLst>
                </a:hlinkClick>
              </a:rPr>
              <a:t>Texas</a:t>
            </a:r>
            <a:r>
              <a:rPr b="1" lang="pl" sz="1900">
                <a:solidFill>
                  <a:schemeClr val="dk1"/>
                </a:solidFill>
                <a:latin typeface="Merriweather"/>
                <a:ea typeface="Merriweather"/>
                <a:cs typeface="Merriweather"/>
                <a:sym typeface="Merriweather"/>
              </a:rPr>
              <a:t> , </a:t>
            </a:r>
            <a:r>
              <a:rPr b="1" lang="pl" sz="1900">
                <a:solidFill>
                  <a:schemeClr val="dk1"/>
                </a:solidFill>
                <a:uFill>
                  <a:noFill/>
                </a:uFill>
                <a:latin typeface="Merriweather"/>
                <a:ea typeface="Merriweather"/>
                <a:cs typeface="Merriweather"/>
                <a:sym typeface="Merriweather"/>
                <a:hlinkClick r:id="rId8">
                  <a:extLst>
                    <a:ext uri="{A12FA001-AC4F-418D-AE19-62706E023703}">
                      <ahyp:hlinkClr val="tx"/>
                    </a:ext>
                  </a:extLst>
                </a:hlinkClick>
              </a:rPr>
              <a:t>Mogwai</a:t>
            </a:r>
            <a:r>
              <a:rPr b="1" lang="pl" sz="1900">
                <a:solidFill>
                  <a:schemeClr val="dk1"/>
                </a:solidFill>
                <a:latin typeface="Merriweather"/>
                <a:ea typeface="Merriweather"/>
                <a:cs typeface="Merriweather"/>
                <a:sym typeface="Merriweather"/>
              </a:rPr>
              <a:t>, </a:t>
            </a:r>
            <a:r>
              <a:rPr b="1" lang="pl" sz="1900">
                <a:solidFill>
                  <a:schemeClr val="dk1"/>
                </a:solidFill>
                <a:uFill>
                  <a:noFill/>
                </a:uFill>
                <a:latin typeface="Merriweather"/>
                <a:ea typeface="Merriweather"/>
                <a:cs typeface="Merriweather"/>
                <a:sym typeface="Merriweather"/>
                <a:hlinkClick r:id="rId9">
                  <a:extLst>
                    <a:ext uri="{A12FA001-AC4F-418D-AE19-62706E023703}">
                      <ahyp:hlinkClr val="tx"/>
                    </a:ext>
                  </a:extLst>
                </a:hlinkClick>
              </a:rPr>
              <a:t>Idlewild</a:t>
            </a:r>
            <a:r>
              <a:rPr b="1" lang="pl" sz="1900">
                <a:solidFill>
                  <a:schemeClr val="dk1"/>
                </a:solidFill>
                <a:latin typeface="Merriweather"/>
                <a:ea typeface="Merriweather"/>
                <a:cs typeface="Merriweather"/>
                <a:sym typeface="Merriweather"/>
              </a:rPr>
              <a:t> , </a:t>
            </a:r>
            <a:r>
              <a:rPr b="1" lang="pl" sz="1900">
                <a:solidFill>
                  <a:schemeClr val="dk1"/>
                </a:solidFill>
                <a:uFill>
                  <a:noFill/>
                </a:uFill>
                <a:latin typeface="Merriweather"/>
                <a:ea typeface="Merriweather"/>
                <a:cs typeface="Merriweather"/>
                <a:sym typeface="Merriweather"/>
                <a:hlinkClick r:id="rId10">
                  <a:extLst>
                    <a:ext uri="{A12FA001-AC4F-418D-AE19-62706E023703}">
                      <ahyp:hlinkClr val="tx"/>
                    </a:ext>
                  </a:extLst>
                </a:hlinkClick>
              </a:rPr>
              <a:t>Travis</a:t>
            </a:r>
            <a:r>
              <a:rPr b="1" lang="pl" sz="1900">
                <a:solidFill>
                  <a:schemeClr val="dk1"/>
                </a:solidFill>
                <a:latin typeface="Merriweather"/>
                <a:ea typeface="Merriweather"/>
                <a:cs typeface="Merriweather"/>
                <a:sym typeface="Merriweather"/>
              </a:rPr>
              <a:t>, </a:t>
            </a:r>
            <a:r>
              <a:rPr b="1" lang="pl" sz="1900">
                <a:solidFill>
                  <a:schemeClr val="dk1"/>
                </a:solidFill>
                <a:uFill>
                  <a:noFill/>
                </a:uFill>
                <a:latin typeface="Merriweather"/>
                <a:ea typeface="Merriweather"/>
                <a:cs typeface="Merriweather"/>
                <a:sym typeface="Merriweather"/>
                <a:hlinkClick r:id="rId11">
                  <a:extLst>
                    <a:ext uri="{A12FA001-AC4F-418D-AE19-62706E023703}">
                      <ahyp:hlinkClr val="tx"/>
                    </a:ext>
                  </a:extLst>
                </a:hlinkClick>
              </a:rPr>
              <a:t>Franz Ferdinand</a:t>
            </a:r>
            <a:r>
              <a:rPr b="1" lang="pl" sz="1900">
                <a:solidFill>
                  <a:schemeClr val="dk1"/>
                </a:solidFill>
                <a:latin typeface="Merriweather"/>
                <a:ea typeface="Merriweather"/>
                <a:cs typeface="Merriweather"/>
                <a:sym typeface="Merriweather"/>
              </a:rPr>
              <a:t>, </a:t>
            </a:r>
            <a:r>
              <a:rPr b="1" lang="pl" sz="1900">
                <a:solidFill>
                  <a:schemeClr val="dk1"/>
                </a:solidFill>
                <a:uFill>
                  <a:noFill/>
                </a:uFill>
                <a:latin typeface="Merriweather"/>
                <a:ea typeface="Merriweather"/>
                <a:cs typeface="Merriweather"/>
                <a:sym typeface="Merriweather"/>
                <a:hlinkClick r:id="rId12">
                  <a:extLst>
                    <a:ext uri="{A12FA001-AC4F-418D-AE19-62706E023703}">
                      <ahyp:hlinkClr val="tx"/>
                    </a:ext>
                  </a:extLst>
                </a:hlinkClick>
              </a:rPr>
              <a:t>Biffy Clyro</a:t>
            </a:r>
            <a:r>
              <a:rPr b="1" lang="pl" sz="1900">
                <a:solidFill>
                  <a:schemeClr val="dk1"/>
                </a:solidFill>
                <a:latin typeface="Merriweather"/>
                <a:ea typeface="Merriweather"/>
                <a:cs typeface="Merriweather"/>
                <a:sym typeface="Merriweather"/>
              </a:rPr>
              <a:t> and vocalists </a:t>
            </a:r>
            <a:r>
              <a:rPr b="1" lang="pl" sz="1900">
                <a:solidFill>
                  <a:schemeClr val="dk1"/>
                </a:solidFill>
                <a:uFill>
                  <a:noFill/>
                </a:uFill>
                <a:latin typeface="Merriweather"/>
                <a:ea typeface="Merriweather"/>
                <a:cs typeface="Merriweather"/>
                <a:sym typeface="Merriweather"/>
                <a:hlinkClick r:id="rId13">
                  <a:extLst>
                    <a:ext uri="{A12FA001-AC4F-418D-AE19-62706E023703}">
                      <ahyp:hlinkClr val="tx"/>
                    </a:ext>
                  </a:extLst>
                </a:hlinkClick>
              </a:rPr>
              <a:t>Maggie Reill</a:t>
            </a:r>
            <a:r>
              <a:rPr b="1" lang="pl" sz="1900">
                <a:solidFill>
                  <a:schemeClr val="dk1"/>
                </a:solidFill>
                <a:latin typeface="Merriweather"/>
                <a:ea typeface="Merriweather"/>
                <a:cs typeface="Merriweather"/>
                <a:sym typeface="Merriweather"/>
              </a:rPr>
              <a:t>, </a:t>
            </a:r>
            <a:r>
              <a:rPr b="1" lang="pl" sz="1900">
                <a:solidFill>
                  <a:schemeClr val="dk1"/>
                </a:solidFill>
                <a:uFill>
                  <a:noFill/>
                </a:uFill>
                <a:latin typeface="Merriweather"/>
                <a:ea typeface="Merriweather"/>
                <a:cs typeface="Merriweather"/>
                <a:sym typeface="Merriweather"/>
                <a:hlinkClick r:id="rId14">
                  <a:extLst>
                    <a:ext uri="{A12FA001-AC4F-418D-AE19-62706E023703}">
                      <ahyp:hlinkClr val="tx"/>
                    </a:ext>
                  </a:extLst>
                </a:hlinkClick>
              </a:rPr>
              <a:t>Shirley Manson</a:t>
            </a:r>
            <a:r>
              <a:rPr b="1" lang="pl" sz="1900">
                <a:solidFill>
                  <a:schemeClr val="dk1"/>
                </a:solidFill>
                <a:latin typeface="Merriweather"/>
                <a:ea typeface="Merriweather"/>
                <a:cs typeface="Merriweather"/>
                <a:sym typeface="Merriweather"/>
              </a:rPr>
              <a:t> and </a:t>
            </a:r>
            <a:r>
              <a:rPr b="1" lang="pl" sz="1900">
                <a:solidFill>
                  <a:schemeClr val="dk1"/>
                </a:solidFill>
                <a:uFill>
                  <a:noFill/>
                </a:uFill>
                <a:latin typeface="Merriweather"/>
                <a:ea typeface="Merriweather"/>
                <a:cs typeface="Merriweather"/>
                <a:sym typeface="Merriweather"/>
                <a:hlinkClick r:id="rId15">
                  <a:extLst>
                    <a:ext uri="{A12FA001-AC4F-418D-AE19-62706E023703}">
                      <ahyp:hlinkClr val="tx"/>
                    </a:ext>
                  </a:extLst>
                </a:hlinkClick>
              </a:rPr>
              <a:t>Annie Lennox</a:t>
            </a:r>
            <a:r>
              <a:rPr b="1" lang="pl" sz="1900">
                <a:solidFill>
                  <a:schemeClr val="dk1"/>
                </a:solidFill>
                <a:latin typeface="Merriweather"/>
                <a:ea typeface="Merriweather"/>
                <a:cs typeface="Merriweather"/>
                <a:sym typeface="Merriweather"/>
              </a:rPr>
              <a:t> and </a:t>
            </a:r>
            <a:r>
              <a:rPr b="1" lang="pl" sz="1900">
                <a:solidFill>
                  <a:schemeClr val="dk1"/>
                </a:solidFill>
                <a:uFill>
                  <a:noFill/>
                </a:uFill>
                <a:latin typeface="Merriweather"/>
                <a:ea typeface="Merriweather"/>
                <a:cs typeface="Merriweather"/>
                <a:sym typeface="Merriweather"/>
                <a:hlinkClick r:id="rId16">
                  <a:extLst>
                    <a:ext uri="{A12FA001-AC4F-418D-AE19-62706E023703}">
                      <ahyp:hlinkClr val="tx"/>
                    </a:ext>
                  </a:extLst>
                </a:hlinkClick>
              </a:rPr>
              <a:t>Amy Macdonald</a:t>
            </a:r>
            <a:r>
              <a:rPr b="1" lang="pl" sz="1900">
                <a:solidFill>
                  <a:schemeClr val="dk1"/>
                </a:solidFill>
                <a:latin typeface="Merriweather"/>
                <a:ea typeface="Merriweather"/>
                <a:cs typeface="Merriweather"/>
                <a:sym typeface="Merriweather"/>
              </a:rPr>
              <a:t>, as well as ex-vocalist of the group </a:t>
            </a:r>
            <a:r>
              <a:rPr b="1" lang="pl" sz="1900">
                <a:solidFill>
                  <a:schemeClr val="dk1"/>
                </a:solidFill>
                <a:uFill>
                  <a:noFill/>
                </a:uFill>
                <a:latin typeface="Merriweather"/>
                <a:ea typeface="Merriweather"/>
                <a:cs typeface="Merriweather"/>
                <a:sym typeface="Merriweather"/>
                <a:hlinkClick r:id="rId17">
                  <a:extLst>
                    <a:ext uri="{A12FA001-AC4F-418D-AE19-62706E023703}">
                      <ahyp:hlinkClr val="tx"/>
                    </a:ext>
                  </a:extLst>
                </a:hlinkClick>
              </a:rPr>
              <a:t>Marillion</a:t>
            </a:r>
            <a:r>
              <a:rPr b="1" lang="pl" sz="1900">
                <a:solidFill>
                  <a:schemeClr val="dk1"/>
                </a:solidFill>
                <a:latin typeface="Merriweather"/>
                <a:ea typeface="Merriweather"/>
                <a:cs typeface="Merriweather"/>
                <a:sym typeface="Merriweather"/>
              </a:rPr>
              <a:t> - </a:t>
            </a:r>
            <a:r>
              <a:rPr b="1" lang="pl" sz="1900">
                <a:solidFill>
                  <a:schemeClr val="dk1"/>
                </a:solidFill>
                <a:uFill>
                  <a:noFill/>
                </a:uFill>
                <a:latin typeface="Merriweather"/>
                <a:ea typeface="Merriweather"/>
                <a:cs typeface="Merriweather"/>
                <a:sym typeface="Merriweather"/>
                <a:hlinkClick r:id="rId18">
                  <a:extLst>
                    <a:ext uri="{A12FA001-AC4F-418D-AE19-62706E023703}">
                      <ahyp:hlinkClr val="tx"/>
                    </a:ext>
                  </a:extLst>
                </a:hlinkClick>
              </a:rPr>
              <a:t>Fish</a:t>
            </a:r>
            <a:r>
              <a:rPr b="1" lang="pl" sz="1900">
                <a:solidFill>
                  <a:schemeClr val="dk1"/>
                </a:solidFill>
                <a:latin typeface="Merriweather"/>
                <a:ea typeface="Merriweather"/>
                <a:cs typeface="Merriweather"/>
                <a:sym typeface="Merriweather"/>
              </a:rPr>
              <a:t> and DJ </a:t>
            </a:r>
            <a:r>
              <a:rPr b="1" lang="pl" sz="1900">
                <a:solidFill>
                  <a:schemeClr val="dk1"/>
                </a:solidFill>
                <a:uFill>
                  <a:noFill/>
                </a:uFill>
                <a:latin typeface="Merriweather"/>
                <a:ea typeface="Merriweather"/>
                <a:cs typeface="Merriweather"/>
                <a:sym typeface="Merriweather"/>
                <a:hlinkClick r:id="rId19">
                  <a:extLst>
                    <a:ext uri="{A12FA001-AC4F-418D-AE19-62706E023703}">
                      <ahyp:hlinkClr val="tx"/>
                    </a:ext>
                  </a:extLst>
                </a:hlinkClick>
              </a:rPr>
              <a:t>Calvin Harris</a:t>
            </a:r>
            <a:endParaRPr b="1" sz="2100">
              <a:solidFill>
                <a:schemeClr val="dk1"/>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1000"/>
                                        <p:tgtEl>
                                          <p:spTgt spid="1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7" name="Shape 187"/>
        <p:cNvGrpSpPr/>
        <p:nvPr/>
      </p:nvGrpSpPr>
      <p:grpSpPr>
        <a:xfrm>
          <a:off x="0" y="0"/>
          <a:ext cx="0" cy="0"/>
          <a:chOff x="0" y="0"/>
          <a:chExt cx="0" cy="0"/>
        </a:xfrm>
      </p:grpSpPr>
      <p:sp>
        <p:nvSpPr>
          <p:cNvPr id="188" name="Google Shape;188;p39"/>
          <p:cNvSpPr txBox="1"/>
          <p:nvPr>
            <p:ph type="title"/>
          </p:nvPr>
        </p:nvSpPr>
        <p:spPr>
          <a:xfrm>
            <a:off x="3213075" y="488250"/>
            <a:ext cx="5330700" cy="237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pl" sz="1679">
                <a:latin typeface="Merriweather"/>
                <a:ea typeface="Merriweather"/>
                <a:cs typeface="Merriweather"/>
                <a:sym typeface="Merriweather"/>
              </a:rPr>
              <a:t>Wales is a country that is part of </a:t>
            </a:r>
            <a:r>
              <a:rPr b="1" lang="pl" sz="1679">
                <a:uFill>
                  <a:noFill/>
                </a:uFill>
                <a:latin typeface="Merriweather"/>
                <a:ea typeface="Merriweather"/>
                <a:cs typeface="Merriweather"/>
                <a:sym typeface="Merriweather"/>
                <a:hlinkClick r:id="rId4"/>
              </a:rPr>
              <a:t>the United Kingdom of Great Britain and Northern Ireland </a:t>
            </a:r>
            <a:r>
              <a:rPr b="1" lang="pl" sz="1679">
                <a:latin typeface="Merriweather"/>
                <a:ea typeface="Merriweather"/>
                <a:cs typeface="Merriweather"/>
                <a:sym typeface="Merriweather"/>
              </a:rPr>
              <a:t>. Also a </a:t>
            </a:r>
            <a:r>
              <a:rPr b="1" lang="pl" sz="1679">
                <a:uFill>
                  <a:noFill/>
                </a:uFill>
                <a:latin typeface="Merriweather"/>
                <a:ea typeface="Merriweather"/>
                <a:cs typeface="Merriweather"/>
                <a:sym typeface="Merriweather"/>
                <a:hlinkClick r:id="rId5"/>
              </a:rPr>
              <a:t>Celtic </a:t>
            </a:r>
            <a:r>
              <a:rPr b="1" lang="pl" sz="1679">
                <a:uFill>
                  <a:noFill/>
                </a:uFill>
                <a:latin typeface="Merriweather"/>
                <a:ea typeface="Merriweather"/>
                <a:cs typeface="Merriweather"/>
                <a:sym typeface="Merriweather"/>
                <a:hlinkClick r:id="rId6"/>
              </a:rPr>
              <a:t>historical land</a:t>
            </a:r>
            <a:r>
              <a:rPr b="1" lang="pl" sz="1679">
                <a:latin typeface="Merriweather"/>
                <a:ea typeface="Merriweather"/>
                <a:cs typeface="Merriweather"/>
                <a:sym typeface="Merriweather"/>
              </a:rPr>
              <a:t>. The country is located in the southwestern part of the </a:t>
            </a:r>
            <a:r>
              <a:rPr b="1" lang="pl" sz="1679">
                <a:uFill>
                  <a:noFill/>
                </a:uFill>
                <a:latin typeface="Merriweather"/>
                <a:ea typeface="Merriweather"/>
                <a:cs typeface="Merriweather"/>
                <a:sym typeface="Merriweather"/>
                <a:hlinkClick r:id="rId7"/>
              </a:rPr>
              <a:t>island of Great Britain</a:t>
            </a:r>
            <a:r>
              <a:rPr b="1" lang="pl" sz="1679">
                <a:latin typeface="Merriweather"/>
                <a:ea typeface="Merriweather"/>
                <a:cs typeface="Merriweather"/>
                <a:sym typeface="Merriweather"/>
              </a:rPr>
              <a:t>, west of </a:t>
            </a:r>
            <a:r>
              <a:rPr b="1" lang="pl" sz="1679">
                <a:uFill>
                  <a:noFill/>
                </a:uFill>
                <a:latin typeface="Merriweather"/>
                <a:ea typeface="Merriweather"/>
                <a:cs typeface="Merriweather"/>
                <a:sym typeface="Merriweather"/>
                <a:hlinkClick r:id="rId8"/>
              </a:rPr>
              <a:t>England</a:t>
            </a:r>
            <a:r>
              <a:rPr b="1" lang="pl" sz="1679">
                <a:latin typeface="Merriweather"/>
                <a:ea typeface="Merriweather"/>
                <a:cs typeface="Merriweather"/>
                <a:sym typeface="Merriweather"/>
              </a:rPr>
              <a:t>, on </a:t>
            </a:r>
            <a:r>
              <a:rPr b="1" lang="pl" sz="1679">
                <a:uFill>
                  <a:noFill/>
                </a:uFill>
                <a:latin typeface="Merriweather"/>
                <a:ea typeface="Merriweather"/>
                <a:cs typeface="Merriweather"/>
                <a:sym typeface="Merriweather"/>
                <a:hlinkClick r:id="rId9"/>
              </a:rPr>
              <a:t>the Irish</a:t>
            </a:r>
            <a:r>
              <a:rPr b="1" lang="pl" sz="1679">
                <a:latin typeface="Merriweather"/>
                <a:ea typeface="Merriweather"/>
                <a:cs typeface="Merriweather"/>
                <a:sym typeface="Merriweather"/>
              </a:rPr>
              <a:t> and </a:t>
            </a:r>
            <a:r>
              <a:rPr b="1" lang="pl" sz="1679">
                <a:uFill>
                  <a:noFill/>
                </a:uFill>
                <a:latin typeface="Merriweather"/>
                <a:ea typeface="Merriweather"/>
                <a:cs typeface="Merriweather"/>
                <a:sym typeface="Merriweather"/>
                <a:hlinkClick r:id="rId10"/>
              </a:rPr>
              <a:t>Celtic Seas</a:t>
            </a:r>
            <a:r>
              <a:rPr b="1" lang="pl" sz="1679">
                <a:latin typeface="Merriweather"/>
                <a:ea typeface="Merriweather"/>
                <a:cs typeface="Merriweather"/>
                <a:sym typeface="Merriweather"/>
              </a:rPr>
              <a:t>. The capital of Wales is </a:t>
            </a:r>
            <a:r>
              <a:rPr b="1" lang="pl" sz="1679">
                <a:uFill>
                  <a:noFill/>
                </a:uFill>
                <a:latin typeface="Merriweather"/>
                <a:ea typeface="Merriweather"/>
                <a:cs typeface="Merriweather"/>
                <a:sym typeface="Merriweather"/>
                <a:hlinkClick r:id="rId11"/>
              </a:rPr>
              <a:t>Cardiff</a:t>
            </a:r>
            <a:r>
              <a:rPr b="1" lang="pl" sz="1679">
                <a:latin typeface="Merriweather"/>
                <a:ea typeface="Merriweather"/>
                <a:cs typeface="Merriweather"/>
                <a:sym typeface="Merriweather"/>
              </a:rPr>
              <a:t> . </a:t>
            </a:r>
            <a:r>
              <a:rPr b="1" lang="pl" sz="1600">
                <a:latin typeface="Merriweather"/>
                <a:ea typeface="Merriweather"/>
                <a:cs typeface="Merriweather"/>
                <a:sym typeface="Merriweather"/>
              </a:rPr>
              <a:t>The official languages of Wales are English and Welsh. </a:t>
            </a:r>
            <a:endParaRPr b="1" sz="1600">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1000"/>
                                        <p:tgtEl>
                                          <p:spTgt spid="1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descr="Cymru am byth!&#10;For all the Welsh People out there! &#10;&#10;Welsh Lyrics: &#10;Mae hen wlad fy nhadau yn annwyl i mi  &#10;Gwlad beirdd a chantorion enwogion o fri  &#10;Ei gwrol ryfelwr, gwlad garwyr tra mad  &#10;Tros ryddid collasant eu gwaed.  &#10; &#10;Gwlad Gwlad,  &#10;Pleidiol wyf i'm gwlad,  &#10;Tra mor yn fur i'r bur hoff bau  &#10;O bydded i'r hen iaith barhau &#10; &#10;English Translation:  &#10;Land of my Fathers, O land of the free,  &#10;A land of poets and minstrels, famed men.  &#10;Her brave warriors, patriots much blessed,  &#10;It was for freedom that they lost their blood.  &#10; &#10;Wales! Wales!,  &#10;I am devoted to my country.  &#10;So long as the sea is a wall to this fair beautiful land,  &#10;May the ancient language remain." id="193" name="Google Shape;193;p40" title="Welsh National Anthem">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1000"/>
                                        <p:tgtEl>
                                          <p:spTgt spid="1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7" name="Shape 197"/>
        <p:cNvGrpSpPr/>
        <p:nvPr/>
      </p:nvGrpSpPr>
      <p:grpSpPr>
        <a:xfrm>
          <a:off x="0" y="0"/>
          <a:ext cx="0" cy="0"/>
          <a:chOff x="0" y="0"/>
          <a:chExt cx="0" cy="0"/>
        </a:xfrm>
      </p:grpSpPr>
      <p:sp>
        <p:nvSpPr>
          <p:cNvPr id="198" name="Google Shape;198;p41"/>
          <p:cNvSpPr txBox="1"/>
          <p:nvPr/>
        </p:nvSpPr>
        <p:spPr>
          <a:xfrm>
            <a:off x="374600" y="244925"/>
            <a:ext cx="5676900" cy="2211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600"/>
              </a:spcBef>
              <a:spcAft>
                <a:spcPts val="0"/>
              </a:spcAft>
              <a:buNone/>
            </a:pPr>
            <a:r>
              <a:rPr b="1" lang="pl">
                <a:solidFill>
                  <a:schemeClr val="dk1"/>
                </a:solidFill>
                <a:latin typeface="Merriweather"/>
                <a:ea typeface="Merriweather"/>
                <a:cs typeface="Merriweather"/>
                <a:sym typeface="Merriweather"/>
              </a:rPr>
              <a:t>Wales is located on </a:t>
            </a:r>
            <a:r>
              <a:rPr b="1" lang="pl">
                <a:solidFill>
                  <a:schemeClr val="dk1"/>
                </a:solidFill>
                <a:uFill>
                  <a:noFill/>
                </a:uFill>
                <a:latin typeface="Merriweather"/>
                <a:ea typeface="Merriweather"/>
                <a:cs typeface="Merriweather"/>
                <a:sym typeface="Merriweather"/>
                <a:hlinkClick r:id="rId4">
                  <a:extLst>
                    <a:ext uri="{A12FA001-AC4F-418D-AE19-62706E023703}">
                      <ahyp:hlinkClr val="tx"/>
                    </a:ext>
                  </a:extLst>
                </a:hlinkClick>
              </a:rPr>
              <a:t>the Irish Sea</a:t>
            </a:r>
            <a:r>
              <a:rPr b="1" lang="pl">
                <a:solidFill>
                  <a:schemeClr val="dk1"/>
                </a:solidFill>
                <a:latin typeface="Merriweather"/>
                <a:ea typeface="Merriweather"/>
                <a:cs typeface="Merriweather"/>
                <a:sym typeface="Merriweather"/>
              </a:rPr>
              <a:t> in the south-west of the island of </a:t>
            </a:r>
            <a:r>
              <a:rPr b="1" lang="pl">
                <a:solidFill>
                  <a:schemeClr val="dk1"/>
                </a:solidFill>
                <a:uFill>
                  <a:noFill/>
                </a:uFill>
                <a:latin typeface="Merriweather"/>
                <a:ea typeface="Merriweather"/>
                <a:cs typeface="Merriweather"/>
                <a:sym typeface="Merriweather"/>
                <a:hlinkClick r:id="rId5">
                  <a:extLst>
                    <a:ext uri="{A12FA001-AC4F-418D-AE19-62706E023703}">
                      <ahyp:hlinkClr val="tx"/>
                    </a:ext>
                  </a:extLst>
                </a:hlinkClick>
              </a:rPr>
              <a:t>Great Britain</a:t>
            </a:r>
            <a:r>
              <a:rPr b="1" lang="pl">
                <a:solidFill>
                  <a:schemeClr val="dk1"/>
                </a:solidFill>
                <a:latin typeface="Merriweather"/>
                <a:ea typeface="Merriweather"/>
                <a:cs typeface="Merriweather"/>
                <a:sym typeface="Merriweather"/>
              </a:rPr>
              <a:t> . From the east, the land border with </a:t>
            </a:r>
            <a:r>
              <a:rPr b="1" lang="pl">
                <a:solidFill>
                  <a:schemeClr val="dk1"/>
                </a:solidFill>
                <a:uFill>
                  <a:noFill/>
                </a:uFill>
                <a:latin typeface="Merriweather"/>
                <a:ea typeface="Merriweather"/>
                <a:cs typeface="Merriweather"/>
                <a:sym typeface="Merriweather"/>
                <a:hlinkClick r:id="rId6">
                  <a:extLst>
                    <a:ext uri="{A12FA001-AC4F-418D-AE19-62706E023703}">
                      <ahyp:hlinkClr val="tx"/>
                    </a:ext>
                  </a:extLst>
                </a:hlinkClick>
              </a:rPr>
              <a:t>England</a:t>
            </a:r>
            <a:r>
              <a:rPr b="1" lang="pl">
                <a:solidFill>
                  <a:schemeClr val="dk1"/>
                </a:solidFill>
                <a:latin typeface="Merriweather"/>
                <a:ea typeface="Merriweather"/>
                <a:cs typeface="Merriweather"/>
                <a:sym typeface="Merriweather"/>
              </a:rPr>
              <a:t>, from the south - the sea border through </a:t>
            </a:r>
            <a:r>
              <a:rPr b="1" lang="pl">
                <a:solidFill>
                  <a:schemeClr val="dk1"/>
                </a:solidFill>
                <a:uFill>
                  <a:noFill/>
                </a:uFill>
                <a:latin typeface="Merriweather"/>
                <a:ea typeface="Merriweather"/>
                <a:cs typeface="Merriweather"/>
                <a:sym typeface="Merriweather"/>
                <a:hlinkClick r:id="rId7">
                  <a:extLst>
                    <a:ext uri="{A12FA001-AC4F-418D-AE19-62706E023703}">
                      <ahyp:hlinkClr val="tx"/>
                    </a:ext>
                  </a:extLst>
                </a:hlinkClick>
              </a:rPr>
              <a:t>the Bristol Channe</a:t>
            </a:r>
            <a:r>
              <a:rPr b="1" lang="pl">
                <a:solidFill>
                  <a:schemeClr val="dk1"/>
                </a:solidFill>
                <a:latin typeface="Merriweather"/>
                <a:ea typeface="Merriweather"/>
                <a:cs typeface="Merriweather"/>
                <a:sym typeface="Merriweather"/>
              </a:rPr>
              <a:t>l. The coastline is 2700 km long.</a:t>
            </a:r>
            <a:endParaRPr b="1">
              <a:solidFill>
                <a:schemeClr val="dk1"/>
              </a:solidFill>
              <a:latin typeface="Merriweather"/>
              <a:ea typeface="Merriweather"/>
              <a:cs typeface="Merriweather"/>
              <a:sym typeface="Merriweather"/>
            </a:endParaRPr>
          </a:p>
          <a:p>
            <a:pPr indent="0" lvl="0" marL="0" rtl="0" algn="ctr">
              <a:lnSpc>
                <a:spcPct val="115000"/>
              </a:lnSpc>
              <a:spcBef>
                <a:spcPts val="600"/>
              </a:spcBef>
              <a:spcAft>
                <a:spcPts val="600"/>
              </a:spcAft>
              <a:buNone/>
            </a:pPr>
            <a:r>
              <a:rPr b="1" lang="pl">
                <a:solidFill>
                  <a:schemeClr val="dk1"/>
                </a:solidFill>
                <a:latin typeface="Merriweather"/>
                <a:ea typeface="Merriweather"/>
                <a:cs typeface="Merriweather"/>
                <a:sym typeface="Merriweather"/>
              </a:rPr>
              <a:t>Wales covers an area of ​​20,779 km². It is upland-mountainous, almost the entire area is covered by </a:t>
            </a:r>
            <a:r>
              <a:rPr b="1" lang="pl">
                <a:solidFill>
                  <a:schemeClr val="dk1"/>
                </a:solidFill>
                <a:uFill>
                  <a:noFill/>
                </a:uFill>
                <a:latin typeface="Merriweather"/>
                <a:ea typeface="Merriweather"/>
                <a:cs typeface="Merriweather"/>
                <a:sym typeface="Merriweather"/>
                <a:hlinkClick r:id="rId8">
                  <a:extLst>
                    <a:ext uri="{A12FA001-AC4F-418D-AE19-62706E023703}">
                      <ahyp:hlinkClr val="tx"/>
                    </a:ext>
                  </a:extLst>
                </a:hlinkClick>
              </a:rPr>
              <a:t>the Cambrian Mountains</a:t>
            </a:r>
            <a:r>
              <a:rPr b="1" lang="pl">
                <a:solidFill>
                  <a:schemeClr val="dk1"/>
                </a:solidFill>
                <a:latin typeface="Merriweather"/>
                <a:ea typeface="Merriweather"/>
                <a:cs typeface="Merriweather"/>
                <a:sym typeface="Merriweather"/>
              </a:rPr>
              <a:t> with the highest peak - Yr Wyddfa ( </a:t>
            </a:r>
            <a:r>
              <a:rPr b="1" lang="pl">
                <a:solidFill>
                  <a:schemeClr val="dk1"/>
                </a:solidFill>
                <a:uFill>
                  <a:noFill/>
                </a:uFill>
                <a:latin typeface="Merriweather"/>
                <a:ea typeface="Merriweather"/>
                <a:cs typeface="Merriweather"/>
                <a:sym typeface="Merriweather"/>
                <a:hlinkClick r:id="rId9">
                  <a:extLst>
                    <a:ext uri="{A12FA001-AC4F-418D-AE19-62706E023703}">
                      <ahyp:hlinkClr val="tx"/>
                    </a:ext>
                  </a:extLst>
                </a:hlinkClick>
              </a:rPr>
              <a:t>Snowdon</a:t>
            </a:r>
            <a:r>
              <a:rPr b="1" lang="pl">
                <a:solidFill>
                  <a:schemeClr val="dk1"/>
                </a:solidFill>
                <a:latin typeface="Merriweather"/>
                <a:ea typeface="Merriweather"/>
                <a:cs typeface="Merriweather"/>
                <a:sym typeface="Merriweather"/>
              </a:rPr>
              <a:t> ), 1085 m </a:t>
            </a:r>
            <a:r>
              <a:rPr b="1" lang="pl">
                <a:solidFill>
                  <a:schemeClr val="dk1"/>
                </a:solidFill>
                <a:uFill>
                  <a:noFill/>
                </a:uFill>
                <a:latin typeface="Merriweather"/>
                <a:ea typeface="Merriweather"/>
                <a:cs typeface="Merriweather"/>
                <a:sym typeface="Merriweather"/>
                <a:hlinkClick r:id="rId10">
                  <a:extLst>
                    <a:ext uri="{A12FA001-AC4F-418D-AE19-62706E023703}">
                      <ahyp:hlinkClr val="tx"/>
                    </a:ext>
                  </a:extLst>
                </a:hlinkClick>
              </a:rPr>
              <a:t>above</a:t>
            </a:r>
            <a:r>
              <a:rPr b="1" lang="pl">
                <a:solidFill>
                  <a:schemeClr val="dk1"/>
                </a:solidFill>
                <a:latin typeface="Merriweather"/>
                <a:ea typeface="Merriweather"/>
                <a:cs typeface="Merriweather"/>
                <a:sym typeface="Merriweather"/>
              </a:rPr>
              <a:t> sea </a:t>
            </a:r>
            <a:r>
              <a:rPr b="1" lang="pl">
                <a:solidFill>
                  <a:schemeClr val="dk1"/>
                </a:solidFill>
                <a:uFill>
                  <a:noFill/>
                </a:uFill>
                <a:latin typeface="Merriweather"/>
                <a:ea typeface="Merriweather"/>
                <a:cs typeface="Merriweather"/>
                <a:sym typeface="Merriweather"/>
                <a:hlinkClick r:id="rId11">
                  <a:extLst>
                    <a:ext uri="{A12FA001-AC4F-418D-AE19-62706E023703}">
                      <ahyp:hlinkClr val="tx"/>
                    </a:ext>
                  </a:extLst>
                </a:hlinkClick>
              </a:rPr>
              <a:t>level</a:t>
            </a:r>
            <a:endParaRPr b="1">
              <a:solidFill>
                <a:schemeClr val="dk1"/>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1000"/>
                                        <p:tgtEl>
                                          <p:spTgt spid="1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2" name="Shape 62"/>
        <p:cNvGrpSpPr/>
        <p:nvPr/>
      </p:nvGrpSpPr>
      <p:grpSpPr>
        <a:xfrm>
          <a:off x="0" y="0"/>
          <a:ext cx="0" cy="0"/>
          <a:chOff x="0" y="0"/>
          <a:chExt cx="0" cy="0"/>
        </a:xfrm>
      </p:grpSpPr>
      <p:sp>
        <p:nvSpPr>
          <p:cNvPr id="63" name="Google Shape;63;p15"/>
          <p:cNvSpPr txBox="1"/>
          <p:nvPr>
            <p:ph type="title"/>
          </p:nvPr>
        </p:nvSpPr>
        <p:spPr>
          <a:xfrm>
            <a:off x="4985175" y="171275"/>
            <a:ext cx="3241800" cy="1428900"/>
          </a:xfrm>
          <a:prstGeom prst="rect">
            <a:avLst/>
          </a:prstGeom>
        </p:spPr>
        <p:txBody>
          <a:bodyPr anchorCtr="0" anchor="t" bIns="91425" lIns="91425" spcFirstLastPara="1" rIns="91425" wrap="square" tIns="91425">
            <a:noAutofit/>
          </a:bodyPr>
          <a:lstStyle/>
          <a:p>
            <a:pPr indent="-228600" lvl="0" marL="269999" marR="0" rtl="0" algn="ctr">
              <a:lnSpc>
                <a:spcPct val="115000"/>
              </a:lnSpc>
              <a:spcBef>
                <a:spcPts val="1400"/>
              </a:spcBef>
              <a:spcAft>
                <a:spcPts val="0"/>
              </a:spcAft>
              <a:buClr>
                <a:schemeClr val="dk1"/>
              </a:buClr>
              <a:buSzPts val="1100"/>
              <a:buFont typeface="Arial"/>
              <a:buNone/>
            </a:pPr>
            <a:r>
              <a:rPr b="1" lang="pl" sz="1500">
                <a:latin typeface="Merriweather"/>
                <a:ea typeface="Merriweather"/>
                <a:cs typeface="Merriweather"/>
                <a:sym typeface="Merriweather"/>
              </a:rPr>
              <a:t>The United Kingdom of Great Britain and Northern Ireland, commonly known as the United Kingdom (UK) or Britain,is a </a:t>
            </a:r>
            <a:r>
              <a:rPr b="1" lang="pl" sz="1500">
                <a:uFill>
                  <a:noFill/>
                </a:uFill>
                <a:latin typeface="Merriweather"/>
                <a:ea typeface="Merriweather"/>
                <a:cs typeface="Merriweather"/>
                <a:sym typeface="Merriweather"/>
                <a:hlinkClick r:id="rId4"/>
              </a:rPr>
              <a:t>sovereign country</a:t>
            </a:r>
            <a:r>
              <a:rPr b="1" lang="pl" sz="1500">
                <a:latin typeface="Merriweather"/>
                <a:ea typeface="Merriweather"/>
                <a:cs typeface="Merriweather"/>
                <a:sym typeface="Merriweather"/>
              </a:rPr>
              <a:t> in Western Europe. England, Wales, Scotland, Ireland and Northern Ireland belong to the UK.</a:t>
            </a:r>
            <a:endParaRPr b="1" sz="1500">
              <a:latin typeface="Merriweather"/>
              <a:ea typeface="Merriweather"/>
              <a:cs typeface="Merriweather"/>
              <a:sym typeface="Merriweather"/>
            </a:endParaRPr>
          </a:p>
          <a:p>
            <a:pPr indent="0" lvl="0" marL="0" rtl="0" algn="ctr">
              <a:spcBef>
                <a:spcPts val="1400"/>
              </a:spcBef>
              <a:spcAft>
                <a:spcPts val="0"/>
              </a:spcAft>
              <a:buNone/>
            </a:pPr>
            <a:r>
              <a:t/>
            </a:r>
            <a:endParaRPr>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1000"/>
                                        <p:tgtEl>
                                          <p:spTgt spid="63"/>
                                        </p:tgtEl>
                                        <p:attrNameLst>
                                          <p:attrName>ppt_w</p:attrName>
                                        </p:attrNameLst>
                                      </p:cBhvr>
                                      <p:tavLst>
                                        <p:tav fmla="" tm="0">
                                          <p:val>
                                            <p:strVal val="0"/>
                                          </p:val>
                                        </p:tav>
                                        <p:tav fmla="" tm="100000">
                                          <p:val>
                                            <p:strVal val="#ppt_w"/>
                                          </p:val>
                                        </p:tav>
                                      </p:tavLst>
                                    </p:anim>
                                    <p:anim calcmode="lin" valueType="num">
                                      <p:cBhvr additive="base">
                                        <p:cTn dur="1000"/>
                                        <p:tgtEl>
                                          <p:spTgt spid="6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2" name="Shape 202"/>
        <p:cNvGrpSpPr/>
        <p:nvPr/>
      </p:nvGrpSpPr>
      <p:grpSpPr>
        <a:xfrm>
          <a:off x="0" y="0"/>
          <a:ext cx="0" cy="0"/>
          <a:chOff x="0" y="0"/>
          <a:chExt cx="0" cy="0"/>
        </a:xfrm>
      </p:grpSpPr>
      <p:sp>
        <p:nvSpPr>
          <p:cNvPr id="203" name="Google Shape;203;p42"/>
          <p:cNvSpPr txBox="1"/>
          <p:nvPr/>
        </p:nvSpPr>
        <p:spPr>
          <a:xfrm>
            <a:off x="4005450" y="345775"/>
            <a:ext cx="4941900" cy="2382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600"/>
              </a:spcBef>
              <a:spcAft>
                <a:spcPts val="600"/>
              </a:spcAft>
              <a:buNone/>
            </a:pPr>
            <a:r>
              <a:rPr b="1" lang="pl">
                <a:solidFill>
                  <a:srgbClr val="202122"/>
                </a:solidFill>
                <a:latin typeface="Merriweather"/>
                <a:ea typeface="Merriweather"/>
                <a:cs typeface="Merriweather"/>
                <a:sym typeface="Merriweather"/>
              </a:rPr>
              <a:t>The climate is moderately warm, maritime with cool summers and mild winters. The average temperature in January in the north is +4 ° C, in the south +6 ° C, in July in the north +13 ° C and +16 ° C in the south. The average annual rainfall is about 1000 mm, on the western slopes of the mountains, rainfall reaches even 1800 mm and more. The vegetation is mainly grassy, ​​there are numerous moors and forests in central Wales.</a:t>
            </a:r>
            <a:endParaRPr b="1">
              <a:solidFill>
                <a:srgbClr val="202122"/>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1000"/>
                                        <p:tgtEl>
                                          <p:spTgt spid="2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7" name="Shape 207"/>
        <p:cNvGrpSpPr/>
        <p:nvPr/>
      </p:nvGrpSpPr>
      <p:grpSpPr>
        <a:xfrm>
          <a:off x="0" y="0"/>
          <a:ext cx="0" cy="0"/>
          <a:chOff x="0" y="0"/>
          <a:chExt cx="0" cy="0"/>
        </a:xfrm>
      </p:grpSpPr>
      <p:sp>
        <p:nvSpPr>
          <p:cNvPr id="208" name="Google Shape;208;p43"/>
          <p:cNvSpPr txBox="1"/>
          <p:nvPr/>
        </p:nvSpPr>
        <p:spPr>
          <a:xfrm>
            <a:off x="4999400" y="2838300"/>
            <a:ext cx="4144500" cy="1486200"/>
          </a:xfrm>
          <a:prstGeom prst="rect">
            <a:avLst/>
          </a:prstGeom>
          <a:noFill/>
          <a:ln>
            <a:noFill/>
          </a:ln>
        </p:spPr>
        <p:txBody>
          <a:bodyPr anchorCtr="0" anchor="t" bIns="91425" lIns="91425" spcFirstLastPara="1" rIns="91425" wrap="square" tIns="91425">
            <a:spAutoFit/>
          </a:bodyPr>
          <a:lstStyle/>
          <a:p>
            <a:pPr indent="0" lvl="0" marL="457200" rtl="0" algn="ctr">
              <a:lnSpc>
                <a:spcPct val="115000"/>
              </a:lnSpc>
              <a:spcBef>
                <a:spcPts val="700"/>
              </a:spcBef>
              <a:spcAft>
                <a:spcPts val="100"/>
              </a:spcAft>
              <a:buNone/>
            </a:pPr>
            <a:r>
              <a:rPr b="1" lang="pl" sz="1900">
                <a:solidFill>
                  <a:schemeClr val="dk1"/>
                </a:solidFill>
                <a:latin typeface="Merriweather"/>
                <a:ea typeface="Merriweather"/>
                <a:cs typeface="Merriweather"/>
                <a:sym typeface="Merriweather"/>
              </a:rPr>
              <a:t>The m</a:t>
            </a:r>
            <a:r>
              <a:rPr b="1" lang="pl" sz="1900">
                <a:solidFill>
                  <a:schemeClr val="dk1"/>
                </a:solidFill>
                <a:latin typeface="Merriweather"/>
                <a:ea typeface="Merriweather"/>
                <a:cs typeface="Merriweather"/>
                <a:sym typeface="Merriweather"/>
              </a:rPr>
              <a:t>ain rivers of Wales:  </a:t>
            </a:r>
            <a:r>
              <a:rPr b="1" lang="pl" sz="1900">
                <a:solidFill>
                  <a:schemeClr val="dk1"/>
                </a:solidFill>
                <a:uFill>
                  <a:noFill/>
                </a:uFill>
                <a:latin typeface="Merriweather"/>
                <a:ea typeface="Merriweather"/>
                <a:cs typeface="Merriweather"/>
                <a:sym typeface="Merriweather"/>
                <a:hlinkClick r:id="rId4">
                  <a:extLst>
                    <a:ext uri="{A12FA001-AC4F-418D-AE19-62706E023703}">
                      <ahyp:hlinkClr val="tx"/>
                    </a:ext>
                  </a:extLst>
                </a:hlinkClick>
              </a:rPr>
              <a:t> Wye</a:t>
            </a:r>
            <a:r>
              <a:rPr b="1" lang="pl" sz="1900">
                <a:solidFill>
                  <a:schemeClr val="dk1"/>
                </a:solidFill>
                <a:latin typeface="Merriweather"/>
                <a:ea typeface="Merriweather"/>
                <a:cs typeface="Merriweather"/>
                <a:sym typeface="Merriweather"/>
              </a:rPr>
              <a:t> (210 km), </a:t>
            </a:r>
            <a:r>
              <a:rPr b="1" lang="pl" sz="1900">
                <a:solidFill>
                  <a:schemeClr val="dk1"/>
                </a:solidFill>
                <a:uFill>
                  <a:noFill/>
                </a:uFill>
                <a:latin typeface="Merriweather"/>
                <a:ea typeface="Merriweather"/>
                <a:cs typeface="Merriweather"/>
                <a:sym typeface="Merriweather"/>
                <a:hlinkClick r:id="rId5">
                  <a:extLst>
                    <a:ext uri="{A12FA001-AC4F-418D-AE19-62706E023703}">
                      <ahyp:hlinkClr val="tx"/>
                    </a:ext>
                  </a:extLst>
                </a:hlinkClick>
              </a:rPr>
              <a:t>Usk</a:t>
            </a:r>
            <a:r>
              <a:rPr b="1" lang="pl" sz="1900">
                <a:solidFill>
                  <a:schemeClr val="dk1"/>
                </a:solidFill>
                <a:latin typeface="Merriweather"/>
                <a:ea typeface="Merriweather"/>
                <a:cs typeface="Merriweather"/>
                <a:sym typeface="Merriweather"/>
              </a:rPr>
              <a:t> (90 km), </a:t>
            </a:r>
            <a:r>
              <a:rPr b="1" lang="pl" sz="1900">
                <a:solidFill>
                  <a:schemeClr val="dk1"/>
                </a:solidFill>
                <a:uFill>
                  <a:noFill/>
                </a:uFill>
                <a:latin typeface="Merriweather"/>
                <a:ea typeface="Merriweather"/>
                <a:cs typeface="Merriweather"/>
                <a:sym typeface="Merriweather"/>
                <a:hlinkClick r:id="rId6">
                  <a:extLst>
                    <a:ext uri="{A12FA001-AC4F-418D-AE19-62706E023703}">
                      <ahyp:hlinkClr val="tx"/>
                    </a:ext>
                  </a:extLst>
                </a:hlinkClick>
              </a:rPr>
              <a:t>Severn</a:t>
            </a:r>
            <a:r>
              <a:rPr b="1" lang="pl" sz="1900">
                <a:solidFill>
                  <a:schemeClr val="dk1"/>
                </a:solidFill>
                <a:latin typeface="Merriweather"/>
                <a:ea typeface="Merriweather"/>
                <a:cs typeface="Merriweather"/>
                <a:sym typeface="Merriweather"/>
              </a:rPr>
              <a:t> (354 km),  Towy (108 km) and </a:t>
            </a:r>
            <a:r>
              <a:rPr b="1" lang="pl" sz="1900">
                <a:solidFill>
                  <a:schemeClr val="dk1"/>
                </a:solidFill>
                <a:uFill>
                  <a:noFill/>
                </a:uFill>
                <a:latin typeface="Merriweather"/>
                <a:ea typeface="Merriweather"/>
                <a:cs typeface="Merriweather"/>
                <a:sym typeface="Merriweather"/>
                <a:hlinkClick r:id="rId7">
                  <a:extLst>
                    <a:ext uri="{A12FA001-AC4F-418D-AE19-62706E023703}">
                      <ahyp:hlinkClr val="tx"/>
                    </a:ext>
                  </a:extLst>
                </a:hlinkClick>
              </a:rPr>
              <a:t>Dee</a:t>
            </a:r>
            <a:r>
              <a:rPr b="1" lang="pl" sz="1900">
                <a:solidFill>
                  <a:schemeClr val="dk1"/>
                </a:solidFill>
                <a:latin typeface="Merriweather"/>
                <a:ea typeface="Merriweather"/>
                <a:cs typeface="Merriweather"/>
                <a:sym typeface="Merriweather"/>
              </a:rPr>
              <a:t> (110 km).</a:t>
            </a:r>
            <a:endParaRPr b="1" sz="1900">
              <a:solidFill>
                <a:schemeClr val="dk1"/>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1000"/>
                                        <p:tgtEl>
                                          <p:spTgt spid="2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2" name="Shape 212"/>
        <p:cNvGrpSpPr/>
        <p:nvPr/>
      </p:nvGrpSpPr>
      <p:grpSpPr>
        <a:xfrm>
          <a:off x="0" y="0"/>
          <a:ext cx="0" cy="0"/>
          <a:chOff x="0" y="0"/>
          <a:chExt cx="0" cy="0"/>
        </a:xfrm>
      </p:grpSpPr>
      <p:sp>
        <p:nvSpPr>
          <p:cNvPr id="213" name="Google Shape;213;p44"/>
          <p:cNvSpPr txBox="1"/>
          <p:nvPr/>
        </p:nvSpPr>
        <p:spPr>
          <a:xfrm>
            <a:off x="86425" y="188250"/>
            <a:ext cx="3918900" cy="1650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700"/>
              </a:spcBef>
              <a:spcAft>
                <a:spcPts val="100"/>
              </a:spcAft>
              <a:buNone/>
            </a:pPr>
            <a:r>
              <a:rPr b="1" lang="pl" sz="1700">
                <a:solidFill>
                  <a:schemeClr val="dk1"/>
                </a:solidFill>
                <a:latin typeface="Merriweather"/>
                <a:ea typeface="Merriweather"/>
                <a:cs typeface="Merriweather"/>
                <a:sym typeface="Merriweather"/>
              </a:rPr>
              <a:t>The largest cities:                                                                            </a:t>
            </a:r>
            <a:r>
              <a:rPr b="1" lang="pl" sz="1700">
                <a:solidFill>
                  <a:schemeClr val="dk1"/>
                </a:solidFill>
                <a:uFill>
                  <a:noFill/>
                </a:uFill>
                <a:latin typeface="Merriweather"/>
                <a:ea typeface="Merriweather"/>
                <a:cs typeface="Merriweather"/>
                <a:sym typeface="Merriweather"/>
                <a:hlinkClick r:id="rId4">
                  <a:extLst>
                    <a:ext uri="{A12FA001-AC4F-418D-AE19-62706E023703}">
                      <ahyp:hlinkClr val="tx"/>
                    </a:ext>
                  </a:extLst>
                </a:hlinkClick>
              </a:rPr>
              <a:t>Cardiff</a:t>
            </a:r>
            <a:r>
              <a:rPr b="1" lang="pl" sz="1700">
                <a:solidFill>
                  <a:schemeClr val="dk1"/>
                </a:solidFill>
                <a:latin typeface="Merriweather"/>
                <a:ea typeface="Merriweather"/>
                <a:cs typeface="Merriweather"/>
                <a:sym typeface="Merriweather"/>
              </a:rPr>
              <a:t> (324.8 thousand),            </a:t>
            </a:r>
            <a:r>
              <a:rPr b="1" lang="pl" sz="1700">
                <a:solidFill>
                  <a:schemeClr val="dk1"/>
                </a:solidFill>
                <a:uFill>
                  <a:noFill/>
                </a:uFill>
                <a:latin typeface="Merriweather"/>
                <a:ea typeface="Merriweather"/>
                <a:cs typeface="Merriweather"/>
                <a:sym typeface="Merriweather"/>
                <a:hlinkClick r:id="rId5">
                  <a:extLst>
                    <a:ext uri="{A12FA001-AC4F-418D-AE19-62706E023703}">
                      <ahyp:hlinkClr val="tx"/>
                    </a:ext>
                  </a:extLst>
                </a:hlinkClick>
              </a:rPr>
              <a:t>Swansea</a:t>
            </a:r>
            <a:r>
              <a:rPr b="1" lang="pl" sz="1700">
                <a:solidFill>
                  <a:schemeClr val="dk1"/>
                </a:solidFill>
                <a:latin typeface="Merriweather"/>
                <a:ea typeface="Merriweather"/>
                <a:cs typeface="Merriweather"/>
                <a:sym typeface="Merriweather"/>
              </a:rPr>
              <a:t> (228.1 thousand), </a:t>
            </a:r>
            <a:r>
              <a:rPr b="1" lang="pl" sz="1700">
                <a:solidFill>
                  <a:schemeClr val="dk1"/>
                </a:solidFill>
                <a:uFill>
                  <a:noFill/>
                </a:uFill>
                <a:latin typeface="Merriweather"/>
                <a:ea typeface="Merriweather"/>
                <a:cs typeface="Merriweather"/>
                <a:sym typeface="Merriweather"/>
                <a:hlinkClick r:id="rId6">
                  <a:extLst>
                    <a:ext uri="{A12FA001-AC4F-418D-AE19-62706E023703}">
                      <ahyp:hlinkClr val="tx"/>
                    </a:ext>
                  </a:extLst>
                </a:hlinkClick>
              </a:rPr>
              <a:t>Newport</a:t>
            </a:r>
            <a:r>
              <a:rPr b="1" lang="pl" sz="1700">
                <a:solidFill>
                  <a:schemeClr val="dk1"/>
                </a:solidFill>
                <a:latin typeface="Merriweather"/>
                <a:ea typeface="Merriweather"/>
                <a:cs typeface="Merriweather"/>
                <a:sym typeface="Merriweather"/>
              </a:rPr>
              <a:t> (140.2 thousand), </a:t>
            </a:r>
            <a:r>
              <a:rPr b="1" lang="pl" sz="1700">
                <a:solidFill>
                  <a:schemeClr val="dk1"/>
                </a:solidFill>
                <a:uFill>
                  <a:noFill/>
                </a:uFill>
                <a:latin typeface="Merriweather"/>
                <a:ea typeface="Merriweather"/>
                <a:cs typeface="Merriweather"/>
                <a:sym typeface="Merriweather"/>
                <a:hlinkClick r:id="rId7">
                  <a:extLst>
                    <a:ext uri="{A12FA001-AC4F-418D-AE19-62706E023703}">
                      <ahyp:hlinkClr val="tx"/>
                    </a:ext>
                  </a:extLst>
                </a:hlinkClick>
              </a:rPr>
              <a:t>Rhondda</a:t>
            </a:r>
            <a:r>
              <a:rPr b="1" lang="pl" sz="1700">
                <a:solidFill>
                  <a:schemeClr val="dk1"/>
                </a:solidFill>
                <a:latin typeface="Merriweather"/>
                <a:ea typeface="Merriweather"/>
                <a:cs typeface="Merriweather"/>
                <a:sym typeface="Merriweather"/>
              </a:rPr>
              <a:t> (72.4 thousand).</a:t>
            </a:r>
            <a:endParaRPr b="1" sz="1700">
              <a:solidFill>
                <a:schemeClr val="dk1"/>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1000"/>
                                        <p:tgtEl>
                                          <p:spTgt spid="2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7" name="Shape 217"/>
        <p:cNvGrpSpPr/>
        <p:nvPr/>
      </p:nvGrpSpPr>
      <p:grpSpPr>
        <a:xfrm>
          <a:off x="0" y="0"/>
          <a:ext cx="0" cy="0"/>
          <a:chOff x="0" y="0"/>
          <a:chExt cx="0" cy="0"/>
        </a:xfrm>
      </p:grpSpPr>
      <p:sp>
        <p:nvSpPr>
          <p:cNvPr id="218" name="Google Shape;218;p45"/>
          <p:cNvSpPr txBox="1"/>
          <p:nvPr/>
        </p:nvSpPr>
        <p:spPr>
          <a:xfrm>
            <a:off x="173050" y="2665400"/>
            <a:ext cx="3587400" cy="2257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1700">
              <a:solidFill>
                <a:schemeClr val="dk1"/>
              </a:solidFill>
              <a:highlight>
                <a:srgbClr val="FFFFFF"/>
              </a:highlight>
              <a:latin typeface="Merriweather"/>
              <a:ea typeface="Merriweather"/>
              <a:cs typeface="Merriweather"/>
              <a:sym typeface="Merriweather"/>
            </a:endParaRPr>
          </a:p>
          <a:p>
            <a:pPr indent="0" lvl="0" marL="0" rtl="0" algn="ctr">
              <a:lnSpc>
                <a:spcPct val="115000"/>
              </a:lnSpc>
              <a:spcBef>
                <a:spcPts val="0"/>
              </a:spcBef>
              <a:spcAft>
                <a:spcPts val="1100"/>
              </a:spcAft>
              <a:buNone/>
            </a:pPr>
            <a:r>
              <a:rPr b="1" lang="pl" sz="1300">
                <a:solidFill>
                  <a:schemeClr val="dk1"/>
                </a:solidFill>
                <a:highlight>
                  <a:srgbClr val="FFFFFF"/>
                </a:highlight>
                <a:latin typeface="Merriweather"/>
                <a:ea typeface="Merriweather"/>
                <a:cs typeface="Merriweather"/>
                <a:sym typeface="Merriweather"/>
              </a:rPr>
              <a:t>Traditional Welsh cuisine is based on meat, especially lamb and mutton , plus pork , veal and poultry . Fish and seafood, especially clams , are also popular . There is a long tradition of cheese making in Wales.The most famous Welsh cheese is Caerphilly. The national Welsh drink is beer .</a:t>
            </a:r>
            <a:endParaRPr b="1" sz="1300">
              <a:solidFill>
                <a:schemeClr val="dk1"/>
              </a:solidFill>
              <a:highlight>
                <a:srgbClr val="FFFFFF"/>
              </a:highlight>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
                                        </p:tgtEl>
                                        <p:attrNameLst>
                                          <p:attrName>style.visibility</p:attrName>
                                        </p:attrNameLst>
                                      </p:cBhvr>
                                      <p:to>
                                        <p:strVal val="visible"/>
                                      </p:to>
                                    </p:set>
                                    <p:animEffect filter="fade" transition="in">
                                      <p:cBhvr>
                                        <p:cTn dur="1000"/>
                                        <p:tgtEl>
                                          <p:spTgt spid="2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2" name="Shape 222"/>
        <p:cNvGrpSpPr/>
        <p:nvPr/>
      </p:nvGrpSpPr>
      <p:grpSpPr>
        <a:xfrm>
          <a:off x="0" y="0"/>
          <a:ext cx="0" cy="0"/>
          <a:chOff x="0" y="0"/>
          <a:chExt cx="0" cy="0"/>
        </a:xfrm>
      </p:grpSpPr>
      <p:sp>
        <p:nvSpPr>
          <p:cNvPr id="223" name="Google Shape;223;p46"/>
          <p:cNvSpPr txBox="1"/>
          <p:nvPr>
            <p:ph type="title"/>
          </p:nvPr>
        </p:nvSpPr>
        <p:spPr>
          <a:xfrm>
            <a:off x="4351250" y="401800"/>
            <a:ext cx="4567200" cy="197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pl" sz="2400">
                <a:latin typeface="Merriweather"/>
                <a:ea typeface="Merriweather"/>
                <a:cs typeface="Merriweather"/>
                <a:sym typeface="Merriweather"/>
              </a:rPr>
              <a:t>Ireland is </a:t>
            </a:r>
            <a:r>
              <a:rPr b="1" lang="pl" sz="2400">
                <a:uFill>
                  <a:noFill/>
                </a:uFill>
                <a:latin typeface="Merriweather"/>
                <a:ea typeface="Merriweather"/>
                <a:cs typeface="Merriweather"/>
                <a:sym typeface="Merriweather"/>
                <a:hlinkClick r:id="rId4"/>
              </a:rPr>
              <a:t>an island </a:t>
            </a:r>
            <a:r>
              <a:rPr b="1" lang="pl" sz="2400">
                <a:latin typeface="Merriweather"/>
                <a:ea typeface="Merriweather"/>
                <a:cs typeface="Merriweather"/>
                <a:sym typeface="Merriweather"/>
              </a:rPr>
              <a:t>in the w</a:t>
            </a:r>
            <a:r>
              <a:rPr b="1" lang="pl" sz="2400">
                <a:uFill>
                  <a:noFill/>
                </a:uFill>
                <a:latin typeface="Merriweather"/>
                <a:ea typeface="Merriweather"/>
                <a:cs typeface="Merriweather"/>
                <a:sym typeface="Merriweather"/>
                <a:hlinkClick r:id="rId5"/>
              </a:rPr>
              <a:t>estern </a:t>
            </a:r>
            <a:r>
              <a:rPr b="1" lang="pl" sz="2400">
                <a:uFill>
                  <a:noFill/>
                </a:uFill>
                <a:latin typeface="Merriweather"/>
                <a:ea typeface="Merriweather"/>
                <a:cs typeface="Merriweather"/>
                <a:sym typeface="Merriweather"/>
                <a:hlinkClick r:id="rId6"/>
              </a:rPr>
              <a:t>Europe</a:t>
            </a:r>
            <a:r>
              <a:rPr b="1" lang="pl" sz="2400">
                <a:latin typeface="Merriweather"/>
                <a:ea typeface="Merriweather"/>
                <a:cs typeface="Merriweather"/>
                <a:sym typeface="Merriweather"/>
              </a:rPr>
              <a:t>, covering most of the island of </a:t>
            </a:r>
            <a:r>
              <a:rPr b="1" lang="pl" sz="2400">
                <a:uFill>
                  <a:noFill/>
                </a:uFill>
                <a:latin typeface="Merriweather"/>
                <a:ea typeface="Merriweather"/>
                <a:cs typeface="Merriweather"/>
                <a:sym typeface="Merriweather"/>
                <a:hlinkClick r:id="rId7"/>
              </a:rPr>
              <a:t>Ireland</a:t>
            </a:r>
            <a:r>
              <a:rPr b="1" lang="pl" sz="2400">
                <a:latin typeface="Merriweather"/>
                <a:ea typeface="Merriweather"/>
                <a:cs typeface="Merriweather"/>
                <a:sym typeface="Merriweather"/>
              </a:rPr>
              <a:t>, a member of the </a:t>
            </a:r>
            <a:r>
              <a:rPr b="1" lang="pl" sz="2400">
                <a:uFill>
                  <a:noFill/>
                </a:uFill>
                <a:latin typeface="Merriweather"/>
                <a:ea typeface="Merriweather"/>
                <a:cs typeface="Merriweather"/>
                <a:sym typeface="Merriweather"/>
                <a:hlinkClick r:id="rId8"/>
              </a:rPr>
              <a:t>European Union </a:t>
            </a:r>
            <a:r>
              <a:rPr b="1" lang="pl" sz="2400">
                <a:latin typeface="Merriweather"/>
                <a:ea typeface="Merriweather"/>
                <a:cs typeface="Merriweather"/>
                <a:sym typeface="Merriweather"/>
              </a:rPr>
              <a:t>mpl . The official languages of Ireland are English and Irish</a:t>
            </a:r>
            <a:endParaRPr b="1" sz="2400">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1000"/>
                                        <p:tgtEl>
                                          <p:spTgt spid="2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descr="TITLE/TYTUŁ: Irish National Anthem &quot;Amhrán na bhFiann&quot;&#10;Hymn Irlandii &quot;Amhrán na bhFiann&quot;&#10;Anthem Ireland &quot;Amhrán na bhFiann&quot;&#10;WORDS/SŁOWA: Peadar Kearney&#10;MUSIC/MUZYKA: Peadar Ó Cearnaígh&#10;&#10;MUSICAL NOTATION DOWNLOAD + TEXT / NOTACJA MUZYCZNA DO POBRANIA + TEKST: &#10;https://www.dropbox.com/s/sq1w9sn1vpy6sgh/IRLANDIA.pdf?dl=0" id="228" name="Google Shape;228;p47" title="Hymn Irlandii / Irish National Anthem &quot;Amhrán na bhFiann&quot; + TEXT HD">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1000"/>
                                        <p:tgtEl>
                                          <p:spTgt spid="2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2" name="Shape 232"/>
        <p:cNvGrpSpPr/>
        <p:nvPr/>
      </p:nvGrpSpPr>
      <p:grpSpPr>
        <a:xfrm>
          <a:off x="0" y="0"/>
          <a:ext cx="0" cy="0"/>
          <a:chOff x="0" y="0"/>
          <a:chExt cx="0" cy="0"/>
        </a:xfrm>
      </p:grpSpPr>
      <p:sp>
        <p:nvSpPr>
          <p:cNvPr id="233" name="Google Shape;233;p48"/>
          <p:cNvSpPr txBox="1"/>
          <p:nvPr/>
        </p:nvSpPr>
        <p:spPr>
          <a:xfrm>
            <a:off x="129825" y="114250"/>
            <a:ext cx="8630100" cy="1911000"/>
          </a:xfrm>
          <a:prstGeom prst="rect">
            <a:avLst/>
          </a:prstGeom>
          <a:noFill/>
          <a:ln>
            <a:noFill/>
          </a:ln>
        </p:spPr>
        <p:txBody>
          <a:bodyPr anchorCtr="0" anchor="t" bIns="91425" lIns="91425" spcFirstLastPara="1" rIns="91425" wrap="square" tIns="91425">
            <a:spAutoFit/>
          </a:bodyPr>
          <a:lstStyle/>
          <a:p>
            <a:pPr indent="0" lvl="0" marL="457200" rtl="0" algn="ctr">
              <a:lnSpc>
                <a:spcPct val="115000"/>
              </a:lnSpc>
              <a:spcBef>
                <a:spcPts val="700"/>
              </a:spcBef>
              <a:spcAft>
                <a:spcPts val="0"/>
              </a:spcAft>
              <a:buNone/>
            </a:pPr>
            <a:r>
              <a:rPr b="1" lang="pl" sz="1600">
                <a:solidFill>
                  <a:schemeClr val="dk1"/>
                </a:solidFill>
                <a:latin typeface="Merriweather"/>
                <a:ea typeface="Merriweather"/>
                <a:cs typeface="Merriweather"/>
                <a:sym typeface="Merriweather"/>
              </a:rPr>
              <a:t>Position</a:t>
            </a:r>
            <a:endParaRPr b="1" sz="1600">
              <a:solidFill>
                <a:schemeClr val="dk1"/>
              </a:solidFill>
              <a:latin typeface="Merriweather"/>
              <a:ea typeface="Merriweather"/>
              <a:cs typeface="Merriweather"/>
              <a:sym typeface="Merriweather"/>
            </a:endParaRPr>
          </a:p>
          <a:p>
            <a:pPr indent="0" lvl="0" marL="0" rtl="0" algn="ctr">
              <a:lnSpc>
                <a:spcPct val="115000"/>
              </a:lnSpc>
              <a:spcBef>
                <a:spcPts val="700"/>
              </a:spcBef>
              <a:spcAft>
                <a:spcPts val="0"/>
              </a:spcAft>
              <a:buNone/>
            </a:pPr>
            <a:r>
              <a:rPr b="1" lang="pl">
                <a:solidFill>
                  <a:schemeClr val="dk1"/>
                </a:solidFill>
                <a:latin typeface="Merriweather"/>
                <a:ea typeface="Merriweather"/>
                <a:cs typeface="Merriweather"/>
                <a:sym typeface="Merriweather"/>
              </a:rPr>
              <a:t>Access to </a:t>
            </a:r>
            <a:r>
              <a:rPr b="1" lang="pl">
                <a:solidFill>
                  <a:schemeClr val="dk1"/>
                </a:solidFill>
                <a:uFill>
                  <a:noFill/>
                </a:uFill>
                <a:latin typeface="Merriweather"/>
                <a:ea typeface="Merriweather"/>
                <a:cs typeface="Merriweather"/>
                <a:sym typeface="Merriweather"/>
                <a:hlinkClick r:id="rId4">
                  <a:extLst>
                    <a:ext uri="{A12FA001-AC4F-418D-AE19-62706E023703}">
                      <ahyp:hlinkClr val="tx"/>
                    </a:ext>
                  </a:extLst>
                </a:hlinkClick>
              </a:rPr>
              <a:t>the Irish Sea</a:t>
            </a:r>
            <a:r>
              <a:rPr b="1" lang="pl">
                <a:solidFill>
                  <a:schemeClr val="dk1"/>
                </a:solidFill>
                <a:latin typeface="Merriweather"/>
                <a:ea typeface="Merriweather"/>
                <a:cs typeface="Merriweather"/>
                <a:sym typeface="Merriweather"/>
              </a:rPr>
              <a:t> , </a:t>
            </a:r>
            <a:r>
              <a:rPr b="1" lang="pl">
                <a:solidFill>
                  <a:schemeClr val="dk1"/>
                </a:solidFill>
                <a:uFill>
                  <a:noFill/>
                </a:uFill>
                <a:latin typeface="Merriweather"/>
                <a:ea typeface="Merriweather"/>
                <a:cs typeface="Merriweather"/>
                <a:sym typeface="Merriweather"/>
                <a:hlinkClick r:id="rId5">
                  <a:extLst>
                    <a:ext uri="{A12FA001-AC4F-418D-AE19-62706E023703}">
                      <ahyp:hlinkClr val="tx"/>
                    </a:ext>
                  </a:extLst>
                </a:hlinkClick>
              </a:rPr>
              <a:t>the Celtic Sea</a:t>
            </a:r>
            <a:r>
              <a:rPr b="1" lang="pl">
                <a:solidFill>
                  <a:schemeClr val="dk1"/>
                </a:solidFill>
                <a:latin typeface="Merriweather"/>
                <a:ea typeface="Merriweather"/>
                <a:cs typeface="Merriweather"/>
                <a:sym typeface="Merriweather"/>
              </a:rPr>
              <a:t> , the </a:t>
            </a:r>
            <a:r>
              <a:rPr b="1" lang="pl">
                <a:solidFill>
                  <a:schemeClr val="dk1"/>
                </a:solidFill>
                <a:uFill>
                  <a:noFill/>
                </a:uFill>
                <a:latin typeface="Merriweather"/>
                <a:ea typeface="Merriweather"/>
                <a:cs typeface="Merriweather"/>
                <a:sym typeface="Merriweather"/>
                <a:hlinkClick r:id="rId6">
                  <a:extLst>
                    <a:ext uri="{A12FA001-AC4F-418D-AE19-62706E023703}">
                      <ahyp:hlinkClr val="tx"/>
                    </a:ext>
                  </a:extLst>
                </a:hlinkClick>
              </a:rPr>
              <a:t>Atlantic Ocean</a:t>
            </a:r>
            <a:r>
              <a:rPr b="1" lang="pl">
                <a:solidFill>
                  <a:schemeClr val="dk1"/>
                </a:solidFill>
                <a:latin typeface="Merriweather"/>
                <a:ea typeface="Merriweather"/>
                <a:cs typeface="Merriweather"/>
                <a:sym typeface="Merriweather"/>
              </a:rPr>
              <a:t>, and is separated from </a:t>
            </a:r>
            <a:r>
              <a:rPr b="1" lang="pl">
                <a:solidFill>
                  <a:schemeClr val="dk1"/>
                </a:solidFill>
                <a:uFill>
                  <a:noFill/>
                </a:uFill>
                <a:latin typeface="Merriweather"/>
                <a:ea typeface="Merriweather"/>
                <a:cs typeface="Merriweather"/>
                <a:sym typeface="Merriweather"/>
                <a:hlinkClick r:id="rId7">
                  <a:extLst>
                    <a:ext uri="{A12FA001-AC4F-418D-AE19-62706E023703}">
                      <ahyp:hlinkClr val="tx"/>
                    </a:ext>
                  </a:extLst>
                </a:hlinkClick>
              </a:rPr>
              <a:t>Great Britain</a:t>
            </a:r>
            <a:r>
              <a:rPr b="1" lang="pl">
                <a:solidFill>
                  <a:schemeClr val="dk1"/>
                </a:solidFill>
                <a:latin typeface="Merriweather"/>
                <a:ea typeface="Merriweather"/>
                <a:cs typeface="Merriweather"/>
                <a:sym typeface="Merriweather"/>
              </a:rPr>
              <a:t> by the </a:t>
            </a:r>
            <a:r>
              <a:rPr b="1" lang="pl">
                <a:solidFill>
                  <a:schemeClr val="dk1"/>
                </a:solidFill>
                <a:uFill>
                  <a:noFill/>
                </a:uFill>
                <a:latin typeface="Merriweather"/>
                <a:ea typeface="Merriweather"/>
                <a:cs typeface="Merriweather"/>
                <a:sym typeface="Merriweather"/>
                <a:hlinkClick r:id="rId8">
                  <a:extLst>
                    <a:ext uri="{A12FA001-AC4F-418D-AE19-62706E023703}">
                      <ahyp:hlinkClr val="tx"/>
                    </a:ext>
                  </a:extLst>
                </a:hlinkClick>
              </a:rPr>
              <a:t>Channel of St. George</a:t>
            </a:r>
            <a:r>
              <a:rPr b="1" lang="pl">
                <a:solidFill>
                  <a:schemeClr val="dk1"/>
                </a:solidFill>
                <a:latin typeface="Merriweather"/>
                <a:ea typeface="Merriweather"/>
                <a:cs typeface="Merriweather"/>
                <a:sym typeface="Merriweather"/>
              </a:rPr>
              <a:t> .</a:t>
            </a:r>
            <a:r>
              <a:rPr b="1" lang="pl">
                <a:solidFill>
                  <a:schemeClr val="dk1"/>
                </a:solidFill>
                <a:uFill>
                  <a:noFill/>
                </a:uFill>
                <a:latin typeface="Merriweather"/>
                <a:ea typeface="Merriweather"/>
                <a:cs typeface="Merriweather"/>
                <a:sym typeface="Merriweather"/>
                <a:hlinkClick r:id="rId9">
                  <a:extLst>
                    <a:ext uri="{A12FA001-AC4F-418D-AE19-62706E023703}">
                      <ahyp:hlinkClr val="tx"/>
                    </a:ext>
                  </a:extLst>
                </a:hlinkClick>
              </a:rPr>
              <a:t>Coastal</a:t>
            </a:r>
            <a:r>
              <a:rPr b="1" lang="pl">
                <a:solidFill>
                  <a:schemeClr val="dk1"/>
                </a:solidFill>
                <a:latin typeface="Merriweather"/>
                <a:ea typeface="Merriweather"/>
                <a:cs typeface="Merriweather"/>
                <a:sym typeface="Merriweather"/>
              </a:rPr>
              <a:t> length is 1448 km. The length of the </a:t>
            </a:r>
            <a:r>
              <a:rPr b="1" lang="pl">
                <a:solidFill>
                  <a:schemeClr val="dk1"/>
                </a:solidFill>
                <a:uFill>
                  <a:noFill/>
                </a:uFill>
                <a:latin typeface="Merriweather"/>
                <a:ea typeface="Merriweather"/>
                <a:cs typeface="Merriweather"/>
                <a:sym typeface="Merriweather"/>
                <a:hlinkClick r:id="rId10">
                  <a:extLst>
                    <a:ext uri="{A12FA001-AC4F-418D-AE19-62706E023703}">
                      <ahyp:hlinkClr val="tx"/>
                    </a:ext>
                  </a:extLst>
                </a:hlinkClick>
              </a:rPr>
              <a:t>border</a:t>
            </a:r>
            <a:r>
              <a:rPr b="1" lang="pl">
                <a:solidFill>
                  <a:schemeClr val="dk1"/>
                </a:solidFill>
                <a:latin typeface="Merriweather"/>
                <a:ea typeface="Merriweather"/>
                <a:cs typeface="Merriweather"/>
                <a:sym typeface="Merriweather"/>
              </a:rPr>
              <a:t> with </a:t>
            </a:r>
            <a:r>
              <a:rPr b="1" lang="pl">
                <a:solidFill>
                  <a:schemeClr val="dk1"/>
                </a:solidFill>
                <a:uFill>
                  <a:noFill/>
                </a:uFill>
                <a:latin typeface="Merriweather"/>
                <a:ea typeface="Merriweather"/>
                <a:cs typeface="Merriweather"/>
                <a:sym typeface="Merriweather"/>
                <a:hlinkClick r:id="rId11">
                  <a:extLst>
                    <a:ext uri="{A12FA001-AC4F-418D-AE19-62706E023703}">
                      <ahyp:hlinkClr val="tx"/>
                    </a:ext>
                  </a:extLst>
                </a:hlinkClick>
              </a:rPr>
              <a:t>Northern Ireland</a:t>
            </a:r>
            <a:r>
              <a:rPr b="1" lang="pl">
                <a:solidFill>
                  <a:schemeClr val="dk1"/>
                </a:solidFill>
                <a:latin typeface="Merriweather"/>
                <a:ea typeface="Merriweather"/>
                <a:cs typeface="Merriweather"/>
                <a:sym typeface="Merriweather"/>
              </a:rPr>
              <a:t> (part of the </a:t>
            </a:r>
            <a:r>
              <a:rPr b="1" lang="pl">
                <a:solidFill>
                  <a:schemeClr val="dk1"/>
                </a:solidFill>
                <a:uFill>
                  <a:noFill/>
                </a:uFill>
                <a:latin typeface="Merriweather"/>
                <a:ea typeface="Merriweather"/>
                <a:cs typeface="Merriweather"/>
                <a:sym typeface="Merriweather"/>
                <a:hlinkClick r:id="rId12">
                  <a:extLst>
                    <a:ext uri="{A12FA001-AC4F-418D-AE19-62706E023703}">
                      <ahyp:hlinkClr val="tx"/>
                    </a:ext>
                  </a:extLst>
                </a:hlinkClick>
              </a:rPr>
              <a:t>United Kingdom</a:t>
            </a:r>
            <a:r>
              <a:rPr b="1" lang="pl">
                <a:solidFill>
                  <a:schemeClr val="dk1"/>
                </a:solidFill>
                <a:latin typeface="Merriweather"/>
                <a:ea typeface="Merriweather"/>
                <a:cs typeface="Merriweather"/>
                <a:sym typeface="Merriweather"/>
              </a:rPr>
              <a:t> ) is 360 km</a:t>
            </a:r>
            <a:endParaRPr b="1">
              <a:solidFill>
                <a:schemeClr val="dk1"/>
              </a:solidFill>
              <a:latin typeface="Merriweather"/>
              <a:ea typeface="Merriweather"/>
              <a:cs typeface="Merriweather"/>
              <a:sym typeface="Merriweather"/>
            </a:endParaRPr>
          </a:p>
          <a:p>
            <a:pPr indent="-311150" lvl="0" marL="457200" rtl="0" algn="ctr">
              <a:lnSpc>
                <a:spcPct val="115000"/>
              </a:lnSpc>
              <a:spcBef>
                <a:spcPts val="700"/>
              </a:spcBef>
              <a:spcAft>
                <a:spcPts val="0"/>
              </a:spcAft>
              <a:buClr>
                <a:schemeClr val="dk1"/>
              </a:buClr>
              <a:buSzPts val="1300"/>
              <a:buFont typeface="Merriweather"/>
              <a:buChar char="-"/>
            </a:pPr>
            <a:r>
              <a:t/>
            </a:r>
            <a:endParaRPr b="1" sz="1300">
              <a:solidFill>
                <a:schemeClr val="dk1"/>
              </a:solidFill>
              <a:latin typeface="Merriweather"/>
              <a:ea typeface="Merriweather"/>
              <a:cs typeface="Merriweather"/>
              <a:sym typeface="Merriweather"/>
            </a:endParaRPr>
          </a:p>
          <a:p>
            <a:pPr indent="0" lvl="0" marL="457200" rtl="0" algn="ctr">
              <a:lnSpc>
                <a:spcPct val="115000"/>
              </a:lnSpc>
              <a:spcBef>
                <a:spcPts val="700"/>
              </a:spcBef>
              <a:spcAft>
                <a:spcPts val="100"/>
              </a:spcAft>
              <a:buNone/>
            </a:pPr>
            <a:r>
              <a:t/>
            </a:r>
            <a:endParaRPr b="1" sz="1300">
              <a:solidFill>
                <a:schemeClr val="dk1"/>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1000"/>
                                        <p:tgtEl>
                                          <p:spTgt spid="2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7" name="Shape 237"/>
        <p:cNvGrpSpPr/>
        <p:nvPr/>
      </p:nvGrpSpPr>
      <p:grpSpPr>
        <a:xfrm>
          <a:off x="0" y="0"/>
          <a:ext cx="0" cy="0"/>
          <a:chOff x="0" y="0"/>
          <a:chExt cx="0" cy="0"/>
        </a:xfrm>
      </p:grpSpPr>
      <p:sp>
        <p:nvSpPr>
          <p:cNvPr id="238" name="Google Shape;238;p49"/>
          <p:cNvSpPr txBox="1"/>
          <p:nvPr/>
        </p:nvSpPr>
        <p:spPr>
          <a:xfrm>
            <a:off x="3457850" y="3170600"/>
            <a:ext cx="5489400" cy="18261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700"/>
              </a:spcBef>
              <a:spcAft>
                <a:spcPts val="0"/>
              </a:spcAft>
              <a:buNone/>
            </a:pPr>
            <a:r>
              <a:rPr b="1" lang="pl" sz="1800">
                <a:solidFill>
                  <a:schemeClr val="dk1"/>
                </a:solidFill>
                <a:latin typeface="Merriweather"/>
                <a:ea typeface="Merriweather"/>
                <a:cs typeface="Merriweather"/>
                <a:sym typeface="Merriweather"/>
              </a:rPr>
              <a:t>Climate</a:t>
            </a:r>
            <a:endParaRPr b="1" sz="1800">
              <a:solidFill>
                <a:schemeClr val="dk1"/>
              </a:solidFill>
              <a:latin typeface="Merriweather"/>
              <a:ea typeface="Merriweather"/>
              <a:cs typeface="Merriweather"/>
              <a:sym typeface="Merriweather"/>
            </a:endParaRPr>
          </a:p>
          <a:p>
            <a:pPr indent="-342900" lvl="0" marL="685800" rtl="0" algn="r">
              <a:lnSpc>
                <a:spcPct val="115000"/>
              </a:lnSpc>
              <a:spcBef>
                <a:spcPts val="700"/>
              </a:spcBef>
              <a:spcAft>
                <a:spcPts val="0"/>
              </a:spcAft>
              <a:buClr>
                <a:schemeClr val="dk1"/>
              </a:buClr>
              <a:buSzPts val="1800"/>
              <a:buFont typeface="Merriweather"/>
              <a:buChar char="●"/>
            </a:pPr>
            <a:r>
              <a:rPr b="1" lang="pl" sz="1800">
                <a:solidFill>
                  <a:schemeClr val="dk1"/>
                </a:solidFill>
                <a:latin typeface="Merriweather"/>
                <a:ea typeface="Merriweather"/>
                <a:cs typeface="Merriweather"/>
                <a:sym typeface="Merriweather"/>
              </a:rPr>
              <a:t>Moderately warm </a:t>
            </a:r>
            <a:endParaRPr b="1" sz="1800">
              <a:solidFill>
                <a:schemeClr val="dk1"/>
              </a:solidFill>
              <a:latin typeface="Merriweather"/>
              <a:ea typeface="Merriweather"/>
              <a:cs typeface="Merriweather"/>
              <a:sym typeface="Merriweather"/>
            </a:endParaRPr>
          </a:p>
          <a:p>
            <a:pPr indent="-342900" lvl="0" marL="685800" rtl="0" algn="r">
              <a:lnSpc>
                <a:spcPct val="115000"/>
              </a:lnSpc>
              <a:spcBef>
                <a:spcPts val="0"/>
              </a:spcBef>
              <a:spcAft>
                <a:spcPts val="0"/>
              </a:spcAft>
              <a:buClr>
                <a:schemeClr val="dk1"/>
              </a:buClr>
              <a:buSzPts val="1800"/>
              <a:buFont typeface="Merriweather"/>
              <a:buChar char="●"/>
            </a:pPr>
            <a:r>
              <a:rPr b="1" lang="pl" sz="1800">
                <a:solidFill>
                  <a:schemeClr val="dk1"/>
                </a:solidFill>
                <a:latin typeface="Merriweather"/>
                <a:ea typeface="Merriweather"/>
                <a:cs typeface="Merriweather"/>
                <a:sym typeface="Merriweather"/>
              </a:rPr>
              <a:t>Low amplitudes of annual </a:t>
            </a:r>
            <a:r>
              <a:rPr b="1" lang="pl" sz="1800">
                <a:solidFill>
                  <a:schemeClr val="dk1"/>
                </a:solidFill>
                <a:uFill>
                  <a:noFill/>
                </a:uFill>
                <a:latin typeface="Merriweather"/>
                <a:ea typeface="Merriweather"/>
                <a:cs typeface="Merriweather"/>
                <a:sym typeface="Merriweather"/>
                <a:hlinkClick r:id="rId4">
                  <a:extLst>
                    <a:ext uri="{A12FA001-AC4F-418D-AE19-62706E023703}">
                      <ahyp:hlinkClr val="tx"/>
                    </a:ext>
                  </a:extLst>
                </a:hlinkClick>
              </a:rPr>
              <a:t>temperatures</a:t>
            </a:r>
            <a:endParaRPr b="1" sz="1800">
              <a:solidFill>
                <a:schemeClr val="dk1"/>
              </a:solidFill>
              <a:latin typeface="Merriweather"/>
              <a:ea typeface="Merriweather"/>
              <a:cs typeface="Merriweather"/>
              <a:sym typeface="Merriweather"/>
            </a:endParaRPr>
          </a:p>
          <a:p>
            <a:pPr indent="-342900" lvl="0" marL="685800" rtl="0" algn="r">
              <a:lnSpc>
                <a:spcPct val="115000"/>
              </a:lnSpc>
              <a:spcBef>
                <a:spcPts val="0"/>
              </a:spcBef>
              <a:spcAft>
                <a:spcPts val="0"/>
              </a:spcAft>
              <a:buClr>
                <a:schemeClr val="dk1"/>
              </a:buClr>
              <a:buSzPts val="1800"/>
              <a:buFont typeface="Merriweather"/>
              <a:buChar char="●"/>
            </a:pPr>
            <a:r>
              <a:rPr b="1" lang="pl" sz="1800">
                <a:solidFill>
                  <a:schemeClr val="dk1"/>
                </a:solidFill>
                <a:latin typeface="Merriweather"/>
                <a:ea typeface="Merriweather"/>
                <a:cs typeface="Merriweather"/>
                <a:sym typeface="Merriweather"/>
              </a:rPr>
              <a:t>High </a:t>
            </a:r>
            <a:r>
              <a:rPr b="1" lang="pl" sz="1800">
                <a:solidFill>
                  <a:schemeClr val="dk1"/>
                </a:solidFill>
                <a:uFill>
                  <a:noFill/>
                </a:uFill>
                <a:latin typeface="Merriweather"/>
                <a:ea typeface="Merriweather"/>
                <a:cs typeface="Merriweather"/>
                <a:sym typeface="Merriweather"/>
                <a:hlinkClick r:id="rId5">
                  <a:extLst>
                    <a:ext uri="{A12FA001-AC4F-418D-AE19-62706E023703}">
                      <ahyp:hlinkClr val="tx"/>
                    </a:ext>
                  </a:extLst>
                </a:hlinkClick>
              </a:rPr>
              <a:t>humidity</a:t>
            </a:r>
            <a:r>
              <a:rPr b="1" lang="pl" sz="1800">
                <a:solidFill>
                  <a:schemeClr val="dk1"/>
                </a:solidFill>
                <a:latin typeface="Merriweather"/>
                <a:ea typeface="Merriweather"/>
                <a:cs typeface="Merriweather"/>
                <a:sym typeface="Merriweather"/>
              </a:rPr>
              <a:t> and frequent </a:t>
            </a:r>
            <a:r>
              <a:rPr b="1" lang="pl" sz="1800">
                <a:solidFill>
                  <a:schemeClr val="dk1"/>
                </a:solidFill>
                <a:uFill>
                  <a:noFill/>
                </a:uFill>
                <a:latin typeface="Merriweather"/>
                <a:ea typeface="Merriweather"/>
                <a:cs typeface="Merriweather"/>
                <a:sym typeface="Merriweather"/>
                <a:hlinkClick r:id="rId6">
                  <a:extLst>
                    <a:ext uri="{A12FA001-AC4F-418D-AE19-62706E023703}">
                      <ahyp:hlinkClr val="tx"/>
                    </a:ext>
                  </a:extLst>
                </a:hlinkClick>
              </a:rPr>
              <a:t>rain </a:t>
            </a:r>
            <a:r>
              <a:rPr b="1" lang="pl" sz="1800">
                <a:solidFill>
                  <a:schemeClr val="dk1"/>
                </a:solidFill>
                <a:uFill>
                  <a:noFill/>
                </a:uFill>
                <a:latin typeface="Merriweather"/>
                <a:ea typeface="Merriweather"/>
                <a:cs typeface="Merriweather"/>
                <a:sym typeface="Merriweather"/>
                <a:hlinkClick r:id="rId7">
                  <a:extLst>
                    <a:ext uri="{A12FA001-AC4F-418D-AE19-62706E023703}">
                      <ahyp:hlinkClr val="tx"/>
                    </a:ext>
                  </a:extLst>
                </a:hlinkClick>
              </a:rPr>
              <a:t>showers</a:t>
            </a:r>
            <a:endParaRPr b="1" sz="1800">
              <a:solidFill>
                <a:schemeClr val="dk1"/>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8"/>
                                        </p:tgtEl>
                                        <p:attrNameLst>
                                          <p:attrName>style.visibility</p:attrName>
                                        </p:attrNameLst>
                                      </p:cBhvr>
                                      <p:to>
                                        <p:strVal val="visible"/>
                                      </p:to>
                                    </p:set>
                                    <p:animEffect filter="fade" transition="in">
                                      <p:cBhvr>
                                        <p:cTn dur="1000"/>
                                        <p:tgtEl>
                                          <p:spTgt spid="2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2" name="Shape 242"/>
        <p:cNvGrpSpPr/>
        <p:nvPr/>
      </p:nvGrpSpPr>
      <p:grpSpPr>
        <a:xfrm>
          <a:off x="0" y="0"/>
          <a:ext cx="0" cy="0"/>
          <a:chOff x="0" y="0"/>
          <a:chExt cx="0" cy="0"/>
        </a:xfrm>
      </p:grpSpPr>
      <p:sp>
        <p:nvSpPr>
          <p:cNvPr id="243" name="Google Shape;243;p50"/>
          <p:cNvSpPr txBox="1"/>
          <p:nvPr/>
        </p:nvSpPr>
        <p:spPr>
          <a:xfrm>
            <a:off x="59200" y="3140275"/>
            <a:ext cx="4513200" cy="1936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700"/>
              </a:spcBef>
              <a:spcAft>
                <a:spcPts val="0"/>
              </a:spcAft>
              <a:buNone/>
            </a:pPr>
            <a:r>
              <a:rPr b="1" lang="pl" sz="1600">
                <a:solidFill>
                  <a:schemeClr val="dk1"/>
                </a:solidFill>
                <a:latin typeface="Merriweather"/>
                <a:ea typeface="Merriweather"/>
                <a:cs typeface="Merriweather"/>
                <a:sym typeface="Merriweather"/>
              </a:rPr>
              <a:t>The most important cities:</a:t>
            </a:r>
            <a:endParaRPr b="1" sz="1600">
              <a:solidFill>
                <a:schemeClr val="dk1"/>
              </a:solidFill>
              <a:latin typeface="Merriweather"/>
              <a:ea typeface="Merriweather"/>
              <a:cs typeface="Merriweather"/>
              <a:sym typeface="Merriweather"/>
            </a:endParaRPr>
          </a:p>
          <a:p>
            <a:pPr indent="-330200" lvl="0" marL="685800" rtl="0" algn="l">
              <a:lnSpc>
                <a:spcPct val="115000"/>
              </a:lnSpc>
              <a:spcBef>
                <a:spcPts val="700"/>
              </a:spcBef>
              <a:spcAft>
                <a:spcPts val="0"/>
              </a:spcAft>
              <a:buClr>
                <a:schemeClr val="dk1"/>
              </a:buClr>
              <a:buSzPts val="1600"/>
              <a:buFont typeface="Merriweather"/>
              <a:buChar char="●"/>
            </a:pPr>
            <a:r>
              <a:rPr b="1" lang="pl" sz="1600">
                <a:solidFill>
                  <a:schemeClr val="dk1"/>
                </a:solidFill>
                <a:uFill>
                  <a:noFill/>
                </a:uFill>
                <a:latin typeface="Merriweather"/>
                <a:ea typeface="Merriweather"/>
                <a:cs typeface="Merriweather"/>
                <a:sym typeface="Merriweather"/>
                <a:hlinkClick r:id="rId4">
                  <a:extLst>
                    <a:ext uri="{A12FA001-AC4F-418D-AE19-62706E023703}">
                      <ahyp:hlinkClr val="tx"/>
                    </a:ext>
                  </a:extLst>
                </a:hlinkClick>
              </a:rPr>
              <a:t>Dublin</a:t>
            </a:r>
            <a:r>
              <a:rPr b="1" lang="pl" sz="1600">
                <a:solidFill>
                  <a:schemeClr val="dk1"/>
                </a:solidFill>
                <a:latin typeface="Merriweather"/>
                <a:ea typeface="Merriweather"/>
                <a:cs typeface="Merriweather"/>
                <a:sym typeface="Merriweather"/>
              </a:rPr>
              <a:t> </a:t>
            </a:r>
            <a:r>
              <a:rPr b="1" lang="pl" sz="1600">
                <a:solidFill>
                  <a:schemeClr val="dk1"/>
                </a:solidFill>
                <a:latin typeface="Merriweather"/>
                <a:ea typeface="Merriweather"/>
                <a:cs typeface="Merriweather"/>
                <a:sym typeface="Merriweather"/>
              </a:rPr>
              <a:t>(city population 527 612)</a:t>
            </a:r>
            <a:endParaRPr b="1" sz="1600">
              <a:solidFill>
                <a:schemeClr val="dk1"/>
              </a:solidFill>
              <a:latin typeface="Merriweather"/>
              <a:ea typeface="Merriweather"/>
              <a:cs typeface="Merriweather"/>
              <a:sym typeface="Merriweather"/>
            </a:endParaRPr>
          </a:p>
          <a:p>
            <a:pPr indent="-330200" lvl="0" marL="685800" rtl="0" algn="l">
              <a:lnSpc>
                <a:spcPct val="115000"/>
              </a:lnSpc>
              <a:spcBef>
                <a:spcPts val="0"/>
              </a:spcBef>
              <a:spcAft>
                <a:spcPts val="0"/>
              </a:spcAft>
              <a:buClr>
                <a:schemeClr val="dk1"/>
              </a:buClr>
              <a:buSzPts val="1600"/>
              <a:buFont typeface="Merriweather"/>
              <a:buChar char="●"/>
            </a:pPr>
            <a:r>
              <a:rPr b="1" lang="pl" sz="1600">
                <a:solidFill>
                  <a:schemeClr val="dk1"/>
                </a:solidFill>
                <a:uFill>
                  <a:noFill/>
                </a:uFill>
                <a:latin typeface="Merriweather"/>
                <a:ea typeface="Merriweather"/>
                <a:cs typeface="Merriweather"/>
                <a:sym typeface="Merriweather"/>
                <a:hlinkClick r:id="rId5">
                  <a:extLst>
                    <a:ext uri="{A12FA001-AC4F-418D-AE19-62706E023703}">
                      <ahyp:hlinkClr val="tx"/>
                    </a:ext>
                  </a:extLst>
                </a:hlinkClick>
              </a:rPr>
              <a:t>Cork</a:t>
            </a:r>
            <a:r>
              <a:rPr b="1" lang="pl" sz="1600">
                <a:solidFill>
                  <a:schemeClr val="dk1"/>
                </a:solidFill>
                <a:latin typeface="Merriweather"/>
                <a:ea typeface="Merriweather"/>
                <a:cs typeface="Merriweather"/>
                <a:sym typeface="Merriweather"/>
              </a:rPr>
              <a:t> (city population 119,230)</a:t>
            </a:r>
            <a:endParaRPr b="1" sz="1600">
              <a:solidFill>
                <a:schemeClr val="dk1"/>
              </a:solidFill>
              <a:latin typeface="Merriweather"/>
              <a:ea typeface="Merriweather"/>
              <a:cs typeface="Merriweather"/>
              <a:sym typeface="Merriweather"/>
            </a:endParaRPr>
          </a:p>
          <a:p>
            <a:pPr indent="-330200" lvl="0" marL="685800" rtl="0" algn="l">
              <a:lnSpc>
                <a:spcPct val="115000"/>
              </a:lnSpc>
              <a:spcBef>
                <a:spcPts val="0"/>
              </a:spcBef>
              <a:spcAft>
                <a:spcPts val="0"/>
              </a:spcAft>
              <a:buClr>
                <a:schemeClr val="dk1"/>
              </a:buClr>
              <a:buSzPts val="1600"/>
              <a:buFont typeface="Merriweather"/>
              <a:buChar char="●"/>
            </a:pPr>
            <a:r>
              <a:rPr b="1" lang="pl" sz="1600">
                <a:solidFill>
                  <a:schemeClr val="dk1"/>
                </a:solidFill>
                <a:uFill>
                  <a:noFill/>
                </a:uFill>
                <a:latin typeface="Merriweather"/>
                <a:ea typeface="Merriweather"/>
                <a:cs typeface="Merriweather"/>
                <a:sym typeface="Merriweather"/>
                <a:hlinkClick r:id="rId6">
                  <a:extLst>
                    <a:ext uri="{A12FA001-AC4F-418D-AE19-62706E023703}">
                      <ahyp:hlinkClr val="tx"/>
                    </a:ext>
                  </a:extLst>
                </a:hlinkClick>
              </a:rPr>
              <a:t>Galway</a:t>
            </a:r>
            <a:r>
              <a:rPr b="1" lang="pl" sz="1600">
                <a:solidFill>
                  <a:schemeClr val="dk1"/>
                </a:solidFill>
                <a:latin typeface="Merriweather"/>
                <a:ea typeface="Merriweather"/>
                <a:cs typeface="Merriweather"/>
                <a:sym typeface="Merriweather"/>
              </a:rPr>
              <a:t> (city population 75,529)</a:t>
            </a:r>
            <a:endParaRPr b="1" sz="1600">
              <a:solidFill>
                <a:schemeClr val="dk1"/>
              </a:solidFill>
              <a:latin typeface="Merriweather"/>
              <a:ea typeface="Merriweather"/>
              <a:cs typeface="Merriweather"/>
              <a:sym typeface="Merriweather"/>
            </a:endParaRPr>
          </a:p>
          <a:p>
            <a:pPr indent="-330200" lvl="0" marL="685800" rtl="0" algn="l">
              <a:lnSpc>
                <a:spcPct val="115000"/>
              </a:lnSpc>
              <a:spcBef>
                <a:spcPts val="0"/>
              </a:spcBef>
              <a:spcAft>
                <a:spcPts val="0"/>
              </a:spcAft>
              <a:buClr>
                <a:schemeClr val="dk1"/>
              </a:buClr>
              <a:buSzPts val="1600"/>
              <a:buFont typeface="Merriweather"/>
              <a:buChar char="●"/>
            </a:pPr>
            <a:r>
              <a:rPr b="1" lang="pl" sz="1600">
                <a:solidFill>
                  <a:schemeClr val="dk1"/>
                </a:solidFill>
                <a:uFill>
                  <a:noFill/>
                </a:uFill>
                <a:latin typeface="Merriweather"/>
                <a:ea typeface="Merriweather"/>
                <a:cs typeface="Merriweather"/>
                <a:sym typeface="Merriweather"/>
                <a:hlinkClick r:id="rId7">
                  <a:extLst>
                    <a:ext uri="{A12FA001-AC4F-418D-AE19-62706E023703}">
                      <ahyp:hlinkClr val="tx"/>
                    </a:ext>
                  </a:extLst>
                </a:hlinkClick>
              </a:rPr>
              <a:t>Limerick</a:t>
            </a:r>
            <a:r>
              <a:rPr b="1" lang="pl" sz="1600">
                <a:solidFill>
                  <a:schemeClr val="dk1"/>
                </a:solidFill>
                <a:latin typeface="Merriweather"/>
                <a:ea typeface="Merriweather"/>
                <a:cs typeface="Merriweather"/>
                <a:sym typeface="Merriweather"/>
              </a:rPr>
              <a:t> (city population 57,106)</a:t>
            </a:r>
            <a:endParaRPr b="1" sz="1600">
              <a:solidFill>
                <a:schemeClr val="dk1"/>
              </a:solidFill>
              <a:latin typeface="Merriweather"/>
              <a:ea typeface="Merriweather"/>
              <a:cs typeface="Merriweather"/>
              <a:sym typeface="Merriweather"/>
            </a:endParaRPr>
          </a:p>
          <a:p>
            <a:pPr indent="-330200" lvl="0" marL="685800" rtl="0" algn="l">
              <a:lnSpc>
                <a:spcPct val="115000"/>
              </a:lnSpc>
              <a:spcBef>
                <a:spcPts val="0"/>
              </a:spcBef>
              <a:spcAft>
                <a:spcPts val="0"/>
              </a:spcAft>
              <a:buClr>
                <a:schemeClr val="dk1"/>
              </a:buClr>
              <a:buSzPts val="1600"/>
              <a:buFont typeface="Merriweather"/>
              <a:buChar char="●"/>
            </a:pPr>
            <a:r>
              <a:rPr b="1" lang="pl" sz="1600">
                <a:solidFill>
                  <a:schemeClr val="dk1"/>
                </a:solidFill>
                <a:uFill>
                  <a:noFill/>
                </a:uFill>
                <a:latin typeface="Merriweather"/>
                <a:ea typeface="Merriweather"/>
                <a:cs typeface="Merriweather"/>
                <a:sym typeface="Merriweather"/>
                <a:hlinkClick r:id="rId8">
                  <a:extLst>
                    <a:ext uri="{A12FA001-AC4F-418D-AE19-62706E023703}">
                      <ahyp:hlinkClr val="tx"/>
                    </a:ext>
                  </a:extLst>
                </a:hlinkClick>
              </a:rPr>
              <a:t>Waterford</a:t>
            </a:r>
            <a:r>
              <a:rPr b="1" lang="pl" sz="1600">
                <a:solidFill>
                  <a:schemeClr val="dk1"/>
                </a:solidFill>
                <a:latin typeface="Merriweather"/>
                <a:ea typeface="Merriweather"/>
                <a:cs typeface="Merriweather"/>
                <a:sym typeface="Merriweather"/>
              </a:rPr>
              <a:t> (city population 46 732)</a:t>
            </a:r>
            <a:endParaRPr b="1" sz="1600">
              <a:solidFill>
                <a:schemeClr val="dk1"/>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
                                        </p:tgtEl>
                                        <p:attrNameLst>
                                          <p:attrName>style.visibility</p:attrName>
                                        </p:attrNameLst>
                                      </p:cBhvr>
                                      <p:to>
                                        <p:strVal val="visible"/>
                                      </p:to>
                                    </p:set>
                                    <p:animEffect filter="fade" transition="in">
                                      <p:cBhvr>
                                        <p:cTn dur="1000"/>
                                        <p:tgtEl>
                                          <p:spTgt spid="2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7" name="Shape 247"/>
        <p:cNvGrpSpPr/>
        <p:nvPr/>
      </p:nvGrpSpPr>
      <p:grpSpPr>
        <a:xfrm>
          <a:off x="0" y="0"/>
          <a:ext cx="0" cy="0"/>
          <a:chOff x="0" y="0"/>
          <a:chExt cx="0" cy="0"/>
        </a:xfrm>
      </p:grpSpPr>
      <p:sp>
        <p:nvSpPr>
          <p:cNvPr id="248" name="Google Shape;248;p51"/>
          <p:cNvSpPr txBox="1"/>
          <p:nvPr/>
        </p:nvSpPr>
        <p:spPr>
          <a:xfrm>
            <a:off x="360350" y="201725"/>
            <a:ext cx="8255400" cy="29424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600"/>
              </a:spcBef>
              <a:spcAft>
                <a:spcPts val="0"/>
              </a:spcAft>
              <a:buNone/>
            </a:pPr>
            <a:r>
              <a:rPr b="1" lang="pl" sz="1300">
                <a:solidFill>
                  <a:srgbClr val="202122"/>
                </a:solidFill>
                <a:latin typeface="Merriweather"/>
                <a:ea typeface="Merriweather"/>
                <a:cs typeface="Merriweather"/>
                <a:sym typeface="Merriweather"/>
              </a:rPr>
              <a:t>The most important sectors of the Irish economy are the following industries:</a:t>
            </a:r>
            <a:endParaRPr b="1" sz="1300">
              <a:solidFill>
                <a:srgbClr val="202122"/>
              </a:solidFill>
              <a:latin typeface="Merriweather"/>
              <a:ea typeface="Merriweather"/>
              <a:cs typeface="Merriweather"/>
              <a:sym typeface="Merriweather"/>
            </a:endParaRPr>
          </a:p>
          <a:p>
            <a:pPr indent="-311150" lvl="0" marL="685800" rtl="0" algn="ctr">
              <a:lnSpc>
                <a:spcPct val="115000"/>
              </a:lnSpc>
              <a:spcBef>
                <a:spcPts val="700"/>
              </a:spcBef>
              <a:spcAft>
                <a:spcPts val="0"/>
              </a:spcAft>
              <a:buClr>
                <a:srgbClr val="202122"/>
              </a:buClr>
              <a:buSzPts val="1300"/>
              <a:buFont typeface="Merriweather"/>
              <a:buChar char="●"/>
            </a:pPr>
            <a:r>
              <a:rPr b="1" lang="pl" sz="1300">
                <a:solidFill>
                  <a:srgbClr val="202122"/>
                </a:solidFill>
                <a:uFill>
                  <a:noFill/>
                </a:uFill>
                <a:latin typeface="Merriweather"/>
                <a:ea typeface="Merriweather"/>
                <a:cs typeface="Merriweather"/>
                <a:sym typeface="Merriweather"/>
                <a:hlinkClick r:id="rId4">
                  <a:extLst>
                    <a:ext uri="{A12FA001-AC4F-418D-AE19-62706E023703}">
                      <ahyp:hlinkClr val="tx"/>
                    </a:ext>
                  </a:extLst>
                </a:hlinkClick>
              </a:rPr>
              <a:t>electronic</a:t>
            </a:r>
            <a:r>
              <a:rPr b="1" lang="pl" sz="1300">
                <a:solidFill>
                  <a:srgbClr val="202122"/>
                </a:solidFill>
                <a:latin typeface="Merriweather"/>
                <a:ea typeface="Merriweather"/>
                <a:cs typeface="Merriweather"/>
                <a:sym typeface="Merriweather"/>
              </a:rPr>
              <a:t> and </a:t>
            </a:r>
            <a:r>
              <a:rPr b="1" lang="pl" sz="1300">
                <a:solidFill>
                  <a:srgbClr val="202122"/>
                </a:solidFill>
                <a:uFill>
                  <a:noFill/>
                </a:uFill>
                <a:latin typeface="Merriweather"/>
                <a:ea typeface="Merriweather"/>
                <a:cs typeface="Merriweather"/>
                <a:sym typeface="Merriweather"/>
                <a:hlinkClick r:id="rId5">
                  <a:extLst>
                    <a:ext uri="{A12FA001-AC4F-418D-AE19-62706E023703}">
                      <ahyp:hlinkClr val="tx"/>
                    </a:ext>
                  </a:extLst>
                </a:hlinkClick>
              </a:rPr>
              <a:t>IT</a:t>
            </a:r>
            <a:endParaRPr b="1" sz="1300">
              <a:solidFill>
                <a:srgbClr val="202122"/>
              </a:solidFill>
              <a:latin typeface="Merriweather"/>
              <a:ea typeface="Merriweather"/>
              <a:cs typeface="Merriweather"/>
              <a:sym typeface="Merriweather"/>
            </a:endParaRPr>
          </a:p>
          <a:p>
            <a:pPr indent="-311150" lvl="0" marL="685800" rtl="0" algn="ctr">
              <a:lnSpc>
                <a:spcPct val="115000"/>
              </a:lnSpc>
              <a:spcBef>
                <a:spcPts val="0"/>
              </a:spcBef>
              <a:spcAft>
                <a:spcPts val="0"/>
              </a:spcAft>
              <a:buClr>
                <a:srgbClr val="202122"/>
              </a:buClr>
              <a:buSzPts val="1300"/>
              <a:buFont typeface="Merriweather"/>
              <a:buChar char="●"/>
            </a:pPr>
            <a:r>
              <a:rPr b="1" lang="pl" sz="1300">
                <a:solidFill>
                  <a:srgbClr val="202122"/>
                </a:solidFill>
                <a:uFill>
                  <a:noFill/>
                </a:uFill>
                <a:latin typeface="Merriweather"/>
                <a:ea typeface="Merriweather"/>
                <a:cs typeface="Merriweather"/>
                <a:sym typeface="Merriweather"/>
                <a:hlinkClick r:id="rId6">
                  <a:extLst>
                    <a:ext uri="{A12FA001-AC4F-418D-AE19-62706E023703}">
                      <ahyp:hlinkClr val="tx"/>
                    </a:ext>
                  </a:extLst>
                </a:hlinkClick>
              </a:rPr>
              <a:t>chemical</a:t>
            </a:r>
            <a:r>
              <a:rPr b="1" lang="pl" sz="1300">
                <a:solidFill>
                  <a:srgbClr val="202122"/>
                </a:solidFill>
                <a:latin typeface="Merriweather"/>
                <a:ea typeface="Merriweather"/>
                <a:cs typeface="Merriweather"/>
                <a:sym typeface="Merriweather"/>
              </a:rPr>
              <a:t> and </a:t>
            </a:r>
            <a:r>
              <a:rPr b="1" lang="pl" sz="1300">
                <a:solidFill>
                  <a:srgbClr val="202122"/>
                </a:solidFill>
                <a:uFill>
                  <a:noFill/>
                </a:uFill>
                <a:latin typeface="Merriweather"/>
                <a:ea typeface="Merriweather"/>
                <a:cs typeface="Merriweather"/>
                <a:sym typeface="Merriweather"/>
                <a:hlinkClick r:id="rId7">
                  <a:extLst>
                    <a:ext uri="{A12FA001-AC4F-418D-AE19-62706E023703}">
                      <ahyp:hlinkClr val="tx"/>
                    </a:ext>
                  </a:extLst>
                </a:hlinkClick>
              </a:rPr>
              <a:t>pharmaceutical</a:t>
            </a:r>
            <a:endParaRPr b="1" sz="1300">
              <a:solidFill>
                <a:srgbClr val="202122"/>
              </a:solidFill>
              <a:latin typeface="Merriweather"/>
              <a:ea typeface="Merriweather"/>
              <a:cs typeface="Merriweather"/>
              <a:sym typeface="Merriweather"/>
            </a:endParaRPr>
          </a:p>
          <a:p>
            <a:pPr indent="-311150" lvl="0" marL="685800" rtl="0" algn="ctr">
              <a:lnSpc>
                <a:spcPct val="115000"/>
              </a:lnSpc>
              <a:spcBef>
                <a:spcPts val="0"/>
              </a:spcBef>
              <a:spcAft>
                <a:spcPts val="0"/>
              </a:spcAft>
              <a:buClr>
                <a:srgbClr val="202122"/>
              </a:buClr>
              <a:buSzPts val="1300"/>
              <a:buFont typeface="Merriweather"/>
              <a:buChar char="●"/>
            </a:pPr>
            <a:r>
              <a:rPr b="1" lang="pl" sz="1300">
                <a:solidFill>
                  <a:srgbClr val="202122"/>
                </a:solidFill>
                <a:uFill>
                  <a:noFill/>
                </a:uFill>
                <a:latin typeface="Merriweather"/>
                <a:ea typeface="Merriweather"/>
                <a:cs typeface="Merriweather"/>
                <a:sym typeface="Merriweather"/>
                <a:hlinkClick r:id="rId8">
                  <a:extLst>
                    <a:ext uri="{A12FA001-AC4F-418D-AE19-62706E023703}">
                      <ahyp:hlinkClr val="tx"/>
                    </a:ext>
                  </a:extLst>
                </a:hlinkClick>
              </a:rPr>
              <a:t>metallurgical</a:t>
            </a:r>
            <a:endParaRPr b="1" sz="1300">
              <a:solidFill>
                <a:srgbClr val="202122"/>
              </a:solidFill>
              <a:latin typeface="Merriweather"/>
              <a:ea typeface="Merriweather"/>
              <a:cs typeface="Merriweather"/>
              <a:sym typeface="Merriweather"/>
            </a:endParaRPr>
          </a:p>
          <a:p>
            <a:pPr indent="-311150" lvl="0" marL="685800" rtl="0" algn="ctr">
              <a:lnSpc>
                <a:spcPct val="115000"/>
              </a:lnSpc>
              <a:spcBef>
                <a:spcPts val="0"/>
              </a:spcBef>
              <a:spcAft>
                <a:spcPts val="0"/>
              </a:spcAft>
              <a:buClr>
                <a:srgbClr val="202122"/>
              </a:buClr>
              <a:buSzPts val="1300"/>
              <a:buFont typeface="Merriweather"/>
              <a:buChar char="●"/>
            </a:pPr>
            <a:r>
              <a:rPr b="1" lang="pl" sz="1300">
                <a:solidFill>
                  <a:srgbClr val="202122"/>
                </a:solidFill>
                <a:uFill>
                  <a:noFill/>
                </a:uFill>
                <a:latin typeface="Merriweather"/>
                <a:ea typeface="Merriweather"/>
                <a:cs typeface="Merriweather"/>
                <a:sym typeface="Merriweather"/>
                <a:hlinkClick r:id="rId9">
                  <a:extLst>
                    <a:ext uri="{A12FA001-AC4F-418D-AE19-62706E023703}">
                      <ahyp:hlinkClr val="tx"/>
                    </a:ext>
                  </a:extLst>
                </a:hlinkClick>
              </a:rPr>
              <a:t>printing</a:t>
            </a:r>
            <a:endParaRPr b="1" sz="1300">
              <a:solidFill>
                <a:srgbClr val="202122"/>
              </a:solidFill>
              <a:latin typeface="Merriweather"/>
              <a:ea typeface="Merriweather"/>
              <a:cs typeface="Merriweather"/>
              <a:sym typeface="Merriweather"/>
            </a:endParaRPr>
          </a:p>
          <a:p>
            <a:pPr indent="-311150" lvl="0" marL="685800" rtl="0" algn="ctr">
              <a:lnSpc>
                <a:spcPct val="115000"/>
              </a:lnSpc>
              <a:spcBef>
                <a:spcPts val="0"/>
              </a:spcBef>
              <a:spcAft>
                <a:spcPts val="0"/>
              </a:spcAft>
              <a:buClr>
                <a:srgbClr val="202122"/>
              </a:buClr>
              <a:buSzPts val="1300"/>
              <a:buFont typeface="Merriweather"/>
              <a:buChar char="●"/>
            </a:pPr>
            <a:r>
              <a:rPr b="1" lang="pl" sz="1300">
                <a:solidFill>
                  <a:srgbClr val="202122"/>
                </a:solidFill>
                <a:uFill>
                  <a:noFill/>
                </a:uFill>
                <a:latin typeface="Merriweather"/>
                <a:ea typeface="Merriweather"/>
                <a:cs typeface="Merriweather"/>
                <a:sym typeface="Merriweather"/>
                <a:hlinkClick r:id="rId10">
                  <a:extLst>
                    <a:ext uri="{A12FA001-AC4F-418D-AE19-62706E023703}">
                      <ahyp:hlinkClr val="tx"/>
                    </a:ext>
                  </a:extLst>
                </a:hlinkClick>
              </a:rPr>
              <a:t>textile</a:t>
            </a:r>
            <a:endParaRPr b="1" sz="1300">
              <a:solidFill>
                <a:srgbClr val="202122"/>
              </a:solidFill>
              <a:latin typeface="Merriweather"/>
              <a:ea typeface="Merriweather"/>
              <a:cs typeface="Merriweather"/>
              <a:sym typeface="Merriweather"/>
            </a:endParaRPr>
          </a:p>
          <a:p>
            <a:pPr indent="0" lvl="0" marL="0" rtl="0" algn="ctr">
              <a:lnSpc>
                <a:spcPct val="115000"/>
              </a:lnSpc>
              <a:spcBef>
                <a:spcPts val="600"/>
              </a:spcBef>
              <a:spcAft>
                <a:spcPts val="0"/>
              </a:spcAft>
              <a:buNone/>
            </a:pPr>
            <a:r>
              <a:rPr b="1" lang="pl" sz="1300">
                <a:solidFill>
                  <a:srgbClr val="202122"/>
                </a:solidFill>
                <a:latin typeface="Merriweather"/>
                <a:ea typeface="Merriweather"/>
                <a:cs typeface="Merriweather"/>
                <a:sym typeface="Merriweather"/>
              </a:rPr>
              <a:t>Services are provided in the following areas:</a:t>
            </a:r>
            <a:endParaRPr b="1" sz="1300">
              <a:solidFill>
                <a:srgbClr val="202122"/>
              </a:solidFill>
              <a:latin typeface="Merriweather"/>
              <a:ea typeface="Merriweather"/>
              <a:cs typeface="Merriweather"/>
              <a:sym typeface="Merriweather"/>
            </a:endParaRPr>
          </a:p>
          <a:p>
            <a:pPr indent="-311150" lvl="0" marL="685800" rtl="0" algn="ctr">
              <a:lnSpc>
                <a:spcPct val="115000"/>
              </a:lnSpc>
              <a:spcBef>
                <a:spcPts val="700"/>
              </a:spcBef>
              <a:spcAft>
                <a:spcPts val="0"/>
              </a:spcAft>
              <a:buClr>
                <a:srgbClr val="202122"/>
              </a:buClr>
              <a:buSzPts val="1300"/>
              <a:buFont typeface="Merriweather"/>
              <a:buChar char="●"/>
            </a:pPr>
            <a:r>
              <a:rPr b="1" lang="pl" sz="1300">
                <a:solidFill>
                  <a:srgbClr val="202122"/>
                </a:solidFill>
                <a:latin typeface="Merriweather"/>
                <a:ea typeface="Merriweather"/>
                <a:cs typeface="Merriweather"/>
                <a:sym typeface="Merriweather"/>
              </a:rPr>
              <a:t>electronic commerce</a:t>
            </a:r>
            <a:endParaRPr b="1" sz="1300">
              <a:solidFill>
                <a:srgbClr val="202122"/>
              </a:solidFill>
              <a:latin typeface="Merriweather"/>
              <a:ea typeface="Merriweather"/>
              <a:cs typeface="Merriweather"/>
              <a:sym typeface="Merriweather"/>
            </a:endParaRPr>
          </a:p>
          <a:p>
            <a:pPr indent="-311150" lvl="0" marL="685800" rtl="0" algn="ctr">
              <a:lnSpc>
                <a:spcPct val="115000"/>
              </a:lnSpc>
              <a:spcBef>
                <a:spcPts val="0"/>
              </a:spcBef>
              <a:spcAft>
                <a:spcPts val="0"/>
              </a:spcAft>
              <a:buClr>
                <a:srgbClr val="202122"/>
              </a:buClr>
              <a:buSzPts val="1300"/>
              <a:buFont typeface="Merriweather"/>
              <a:buChar char="●"/>
            </a:pPr>
            <a:r>
              <a:rPr b="1" lang="pl" sz="1300">
                <a:solidFill>
                  <a:srgbClr val="202122"/>
                </a:solidFill>
                <a:uFill>
                  <a:noFill/>
                </a:uFill>
                <a:latin typeface="Merriweather"/>
                <a:ea typeface="Merriweather"/>
                <a:cs typeface="Merriweather"/>
                <a:sym typeface="Merriweather"/>
                <a:hlinkClick r:id="rId11">
                  <a:extLst>
                    <a:ext uri="{A12FA001-AC4F-418D-AE19-62706E023703}">
                      <ahyp:hlinkClr val="tx"/>
                    </a:ext>
                  </a:extLst>
                </a:hlinkClick>
              </a:rPr>
              <a:t>telecommunications</a:t>
            </a:r>
            <a:endParaRPr b="1" sz="1300">
              <a:solidFill>
                <a:srgbClr val="202122"/>
              </a:solidFill>
              <a:latin typeface="Merriweather"/>
              <a:ea typeface="Merriweather"/>
              <a:cs typeface="Merriweather"/>
              <a:sym typeface="Merriweather"/>
            </a:endParaRPr>
          </a:p>
          <a:p>
            <a:pPr indent="-311150" lvl="0" marL="685800" rtl="0" algn="ctr">
              <a:lnSpc>
                <a:spcPct val="115000"/>
              </a:lnSpc>
              <a:spcBef>
                <a:spcPts val="0"/>
              </a:spcBef>
              <a:spcAft>
                <a:spcPts val="0"/>
              </a:spcAft>
              <a:buClr>
                <a:srgbClr val="202122"/>
              </a:buClr>
              <a:buSzPts val="1300"/>
              <a:buFont typeface="Merriweather"/>
              <a:buChar char="●"/>
            </a:pPr>
            <a:r>
              <a:rPr b="1" lang="pl" sz="1300">
                <a:solidFill>
                  <a:srgbClr val="202122"/>
                </a:solidFill>
                <a:latin typeface="Merriweather"/>
                <a:ea typeface="Merriweather"/>
                <a:cs typeface="Merriweather"/>
                <a:sym typeface="Merriweather"/>
              </a:rPr>
              <a:t>computer software</a:t>
            </a:r>
            <a:endParaRPr b="1" sz="1300">
              <a:solidFill>
                <a:srgbClr val="202122"/>
              </a:solidFill>
              <a:latin typeface="Merriweather"/>
              <a:ea typeface="Merriweather"/>
              <a:cs typeface="Merriweather"/>
              <a:sym typeface="Merriweather"/>
            </a:endParaRPr>
          </a:p>
          <a:p>
            <a:pPr indent="-311150" lvl="0" marL="685800" rtl="0" algn="ctr">
              <a:lnSpc>
                <a:spcPct val="115000"/>
              </a:lnSpc>
              <a:spcBef>
                <a:spcPts val="0"/>
              </a:spcBef>
              <a:spcAft>
                <a:spcPts val="0"/>
              </a:spcAft>
              <a:buClr>
                <a:srgbClr val="202122"/>
              </a:buClr>
              <a:buSzPts val="1300"/>
              <a:buFont typeface="Merriweather"/>
              <a:buChar char="●"/>
            </a:pPr>
            <a:r>
              <a:rPr b="1" lang="pl" sz="1300">
                <a:solidFill>
                  <a:srgbClr val="202122"/>
                </a:solidFill>
                <a:latin typeface="Merriweather"/>
                <a:ea typeface="Merriweather"/>
                <a:cs typeface="Merriweather"/>
                <a:sym typeface="Merriweather"/>
              </a:rPr>
              <a:t>modern financial services</a:t>
            </a:r>
            <a:endParaRPr b="1" sz="1300">
              <a:solidFill>
                <a:srgbClr val="202122"/>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
                                        </p:tgtEl>
                                        <p:attrNameLst>
                                          <p:attrName>style.visibility</p:attrName>
                                        </p:attrNameLst>
                                      </p:cBhvr>
                                      <p:to>
                                        <p:strVal val="visible"/>
                                      </p:to>
                                    </p:set>
                                    <p:animEffect filter="fade" transition="in">
                                      <p:cBhvr>
                                        <p:cTn dur="1000"/>
                                        <p:tgtEl>
                                          <p:spTgt spid="2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7" name="Shape 67"/>
        <p:cNvGrpSpPr/>
        <p:nvPr/>
      </p:nvGrpSpPr>
      <p:grpSpPr>
        <a:xfrm>
          <a:off x="0" y="0"/>
          <a:ext cx="0" cy="0"/>
          <a:chOff x="0" y="0"/>
          <a:chExt cx="0" cy="0"/>
        </a:xfrm>
      </p:grpSpPr>
      <p:sp>
        <p:nvSpPr>
          <p:cNvPr id="68" name="Google Shape;68;p16"/>
          <p:cNvSpPr txBox="1"/>
          <p:nvPr>
            <p:ph type="title"/>
          </p:nvPr>
        </p:nvSpPr>
        <p:spPr>
          <a:xfrm>
            <a:off x="1887550" y="200075"/>
            <a:ext cx="7103100" cy="572700"/>
          </a:xfrm>
          <a:prstGeom prst="rect">
            <a:avLst/>
          </a:prstGeom>
        </p:spPr>
        <p:txBody>
          <a:bodyPr anchorCtr="0" anchor="t" bIns="91425" lIns="91425" spcFirstLastPara="1" rIns="91425" wrap="square" tIns="91425">
            <a:normAutofit/>
          </a:bodyPr>
          <a:lstStyle/>
          <a:p>
            <a:pPr indent="-228600" lvl="0" marL="269999" marR="0" rtl="0" algn="ctr">
              <a:lnSpc>
                <a:spcPct val="115000"/>
              </a:lnSpc>
              <a:spcBef>
                <a:spcPts val="1400"/>
              </a:spcBef>
              <a:spcAft>
                <a:spcPts val="1400"/>
              </a:spcAft>
              <a:buClr>
                <a:schemeClr val="dk1"/>
              </a:buClr>
              <a:buSzPts val="1100"/>
              <a:buFont typeface="Arial"/>
              <a:buNone/>
            </a:pPr>
            <a:r>
              <a:rPr b="1" lang="pl" sz="1800">
                <a:latin typeface="Merriweather"/>
                <a:ea typeface="Merriweather"/>
                <a:cs typeface="Merriweather"/>
                <a:sym typeface="Merriweather"/>
              </a:rPr>
              <a:t>The population of UK is 66,65 million people (2019)</a:t>
            </a:r>
            <a:endParaRPr b="1" sz="3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8"/>
                                        </p:tgtEl>
                                        <p:attrNameLst>
                                          <p:attrName>style.visibility</p:attrName>
                                        </p:attrNameLst>
                                      </p:cBhvr>
                                      <p:to>
                                        <p:strVal val="visible"/>
                                      </p:to>
                                    </p:set>
                                    <p:anim calcmode="lin" valueType="num">
                                      <p:cBhvr additive="base">
                                        <p:cTn dur="1000"/>
                                        <p:tgtEl>
                                          <p:spTgt spid="68"/>
                                        </p:tgtEl>
                                        <p:attrNameLst>
                                          <p:attrName>ppt_w</p:attrName>
                                        </p:attrNameLst>
                                      </p:cBhvr>
                                      <p:tavLst>
                                        <p:tav fmla="" tm="0">
                                          <p:val>
                                            <p:strVal val="0"/>
                                          </p:val>
                                        </p:tav>
                                        <p:tav fmla="" tm="100000">
                                          <p:val>
                                            <p:strVal val="#ppt_w"/>
                                          </p:val>
                                        </p:tav>
                                      </p:tavLst>
                                    </p:anim>
                                    <p:anim calcmode="lin" valueType="num">
                                      <p:cBhvr additive="base">
                                        <p:cTn dur="1000"/>
                                        <p:tgtEl>
                                          <p:spTgt spid="6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2" name="Shape 252"/>
        <p:cNvGrpSpPr/>
        <p:nvPr/>
      </p:nvGrpSpPr>
      <p:grpSpPr>
        <a:xfrm>
          <a:off x="0" y="0"/>
          <a:ext cx="0" cy="0"/>
          <a:chOff x="0" y="0"/>
          <a:chExt cx="0" cy="0"/>
        </a:xfrm>
      </p:grpSpPr>
      <p:sp>
        <p:nvSpPr>
          <p:cNvPr id="253" name="Google Shape;253;p52"/>
          <p:cNvSpPr txBox="1"/>
          <p:nvPr/>
        </p:nvSpPr>
        <p:spPr>
          <a:xfrm>
            <a:off x="230525" y="232050"/>
            <a:ext cx="4596300" cy="1908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pl">
                <a:solidFill>
                  <a:schemeClr val="dk1"/>
                </a:solidFill>
                <a:latin typeface="Merriweather"/>
                <a:ea typeface="Merriweather"/>
                <a:cs typeface="Merriweather"/>
                <a:sym typeface="Merriweather"/>
              </a:rPr>
              <a:t>Ireland has a dense network of roads, but often not in the best condition, with a total length of 92,327 km, of which approximately 1,017 km are </a:t>
            </a:r>
            <a:r>
              <a:rPr b="1" lang="pl">
                <a:solidFill>
                  <a:schemeClr val="dk1"/>
                </a:solidFill>
                <a:uFill>
                  <a:noFill/>
                </a:uFill>
                <a:latin typeface="Merriweather"/>
                <a:ea typeface="Merriweather"/>
                <a:cs typeface="Merriweather"/>
                <a:sym typeface="Merriweather"/>
                <a:hlinkClick r:id="rId4">
                  <a:extLst>
                    <a:ext uri="{A12FA001-AC4F-418D-AE19-62706E023703}">
                      <ahyp:hlinkClr val="tx"/>
                    </a:ext>
                  </a:extLst>
                </a:hlinkClick>
              </a:rPr>
              <a:t>motorway</a:t>
            </a:r>
            <a:r>
              <a:rPr b="1" lang="pl">
                <a:solidFill>
                  <a:schemeClr val="dk1"/>
                </a:solidFill>
                <a:latin typeface="Merriweather"/>
                <a:ea typeface="Merriweather"/>
                <a:cs typeface="Merriweather"/>
                <a:sym typeface="Merriweather"/>
              </a:rPr>
              <a:t> standard (2018).</a:t>
            </a:r>
            <a:r>
              <a:rPr b="1" lang="pl">
                <a:solidFill>
                  <a:schemeClr val="dk1"/>
                </a:solidFill>
                <a:latin typeface="Merriweather"/>
                <a:ea typeface="Merriweather"/>
                <a:cs typeface="Merriweather"/>
                <a:sym typeface="Merriweather"/>
              </a:rPr>
              <a:t>There is </a:t>
            </a:r>
            <a:r>
              <a:rPr b="1" lang="pl">
                <a:solidFill>
                  <a:schemeClr val="dk1"/>
                </a:solidFill>
                <a:uFill>
                  <a:noFill/>
                </a:uFill>
                <a:latin typeface="Merriweather"/>
                <a:ea typeface="Merriweather"/>
                <a:cs typeface="Merriweather"/>
                <a:sym typeface="Merriweather"/>
                <a:hlinkClick r:id="rId5">
                  <a:extLst>
                    <a:ext uri="{A12FA001-AC4F-418D-AE19-62706E023703}">
                      <ahyp:hlinkClr val="tx"/>
                    </a:ext>
                  </a:extLst>
                </a:hlinkClick>
              </a:rPr>
              <a:t>left-hand traffic</a:t>
            </a:r>
            <a:r>
              <a:rPr b="1" lang="pl">
                <a:solidFill>
                  <a:schemeClr val="dk1"/>
                </a:solidFill>
                <a:latin typeface="Merriweather"/>
                <a:ea typeface="Merriweather"/>
                <a:cs typeface="Merriweather"/>
                <a:sym typeface="Merriweather"/>
              </a:rPr>
              <a:t> in Ireland The </a:t>
            </a:r>
            <a:r>
              <a:rPr b="1" lang="pl">
                <a:solidFill>
                  <a:schemeClr val="dk1"/>
                </a:solidFill>
                <a:uFill>
                  <a:noFill/>
                </a:uFill>
                <a:latin typeface="Merriweather"/>
                <a:ea typeface="Merriweather"/>
                <a:cs typeface="Merriweather"/>
                <a:sym typeface="Merriweather"/>
                <a:hlinkClick r:id="rId6">
                  <a:extLst>
                    <a:ext uri="{A12FA001-AC4F-418D-AE19-62706E023703}">
                      <ahyp:hlinkClr val="tx"/>
                    </a:ext>
                  </a:extLst>
                </a:hlinkClick>
              </a:rPr>
              <a:t>railway</a:t>
            </a:r>
            <a:r>
              <a:rPr b="1" lang="pl">
                <a:solidFill>
                  <a:schemeClr val="dk1"/>
                </a:solidFill>
                <a:latin typeface="Merriweather"/>
                <a:ea typeface="Merriweather"/>
                <a:cs typeface="Merriweather"/>
                <a:sym typeface="Merriweather"/>
              </a:rPr>
              <a:t> network is 1944 km long and its sole operator is the </a:t>
            </a:r>
            <a:r>
              <a:rPr b="1" lang="pl">
                <a:solidFill>
                  <a:schemeClr val="dk1"/>
                </a:solidFill>
                <a:uFill>
                  <a:noFill/>
                </a:uFill>
                <a:latin typeface="Merriweather"/>
                <a:ea typeface="Merriweather"/>
                <a:cs typeface="Merriweather"/>
                <a:sym typeface="Merriweather"/>
                <a:hlinkClick r:id="rId7">
                  <a:extLst>
                    <a:ext uri="{A12FA001-AC4F-418D-AE19-62706E023703}">
                      <ahyp:hlinkClr val="tx"/>
                    </a:ext>
                  </a:extLst>
                </a:hlinkClick>
              </a:rPr>
              <a:t>Iarnród Éireann</a:t>
            </a:r>
            <a:r>
              <a:rPr b="1" lang="pl">
                <a:solidFill>
                  <a:schemeClr val="dk1"/>
                </a:solidFill>
                <a:latin typeface="Merriweather"/>
                <a:ea typeface="Merriweather"/>
                <a:cs typeface="Merriweather"/>
                <a:sym typeface="Merriweather"/>
              </a:rPr>
              <a:t> company .The most important </a:t>
            </a:r>
            <a:r>
              <a:rPr b="1" lang="pl">
                <a:solidFill>
                  <a:schemeClr val="dk1"/>
                </a:solidFill>
                <a:uFill>
                  <a:noFill/>
                </a:uFill>
                <a:latin typeface="Merriweather"/>
                <a:ea typeface="Merriweather"/>
                <a:cs typeface="Merriweather"/>
                <a:sym typeface="Merriweather"/>
                <a:hlinkClick r:id="rId8">
                  <a:extLst>
                    <a:ext uri="{A12FA001-AC4F-418D-AE19-62706E023703}">
                      <ahyp:hlinkClr val="tx"/>
                    </a:ext>
                  </a:extLst>
                </a:hlinkClick>
              </a:rPr>
              <a:t>ports in</a:t>
            </a:r>
            <a:r>
              <a:rPr b="1" lang="pl">
                <a:solidFill>
                  <a:schemeClr val="dk1"/>
                </a:solidFill>
                <a:latin typeface="Merriweather"/>
                <a:ea typeface="Merriweather"/>
                <a:cs typeface="Merriweather"/>
                <a:sym typeface="Merriweather"/>
              </a:rPr>
              <a:t> the trade are </a:t>
            </a:r>
            <a:r>
              <a:rPr b="1" lang="pl">
                <a:solidFill>
                  <a:schemeClr val="dk1"/>
                </a:solidFill>
                <a:uFill>
                  <a:noFill/>
                </a:uFill>
                <a:latin typeface="Merriweather"/>
                <a:ea typeface="Merriweather"/>
                <a:cs typeface="Merriweather"/>
                <a:sym typeface="Merriweather"/>
                <a:hlinkClick r:id="rId9">
                  <a:extLst>
                    <a:ext uri="{A12FA001-AC4F-418D-AE19-62706E023703}">
                      <ahyp:hlinkClr val="tx"/>
                    </a:ext>
                  </a:extLst>
                </a:hlinkClick>
              </a:rPr>
              <a:t>in Dublin</a:t>
            </a:r>
            <a:r>
              <a:rPr b="1" lang="pl">
                <a:solidFill>
                  <a:schemeClr val="dk1"/>
                </a:solidFill>
                <a:latin typeface="Merriweather"/>
                <a:ea typeface="Merriweather"/>
                <a:cs typeface="Merriweather"/>
                <a:sym typeface="Merriweather"/>
              </a:rPr>
              <a:t> and </a:t>
            </a:r>
            <a:r>
              <a:rPr b="1" lang="pl">
                <a:solidFill>
                  <a:schemeClr val="dk1"/>
                </a:solidFill>
                <a:uFill>
                  <a:noFill/>
                </a:uFill>
                <a:latin typeface="Merriweather"/>
                <a:ea typeface="Merriweather"/>
                <a:cs typeface="Merriweather"/>
                <a:sym typeface="Merriweather"/>
                <a:hlinkClick r:id="rId10">
                  <a:extLst>
                    <a:ext uri="{A12FA001-AC4F-418D-AE19-62706E023703}">
                      <ahyp:hlinkClr val="tx"/>
                    </a:ext>
                  </a:extLst>
                </a:hlinkClick>
              </a:rPr>
              <a:t>Cork</a:t>
            </a:r>
            <a:r>
              <a:rPr b="1" lang="pl">
                <a:solidFill>
                  <a:schemeClr val="dk1"/>
                </a:solidFill>
                <a:latin typeface="Merriweather"/>
                <a:ea typeface="Merriweather"/>
                <a:cs typeface="Merriweather"/>
                <a:sym typeface="Merriweather"/>
              </a:rPr>
              <a:t> .</a:t>
            </a:r>
            <a:endParaRPr b="1" sz="1600">
              <a:solidFill>
                <a:schemeClr val="dk1"/>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1000"/>
                                        <p:tgtEl>
                                          <p:spTgt spid="2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id="258" name="Google Shape;258;p53"/>
          <p:cNvPicPr preferRelativeResize="0"/>
          <p:nvPr/>
        </p:nvPicPr>
        <p:blipFill>
          <a:blip r:embed="rId3">
            <a:alphaModFix/>
          </a:blip>
          <a:stretch>
            <a:fillRect/>
          </a:stretch>
        </p:blipFill>
        <p:spPr>
          <a:xfrm>
            <a:off x="0" y="0"/>
            <a:ext cx="9144000" cy="5143499"/>
          </a:xfrm>
          <a:prstGeom prst="rect">
            <a:avLst/>
          </a:prstGeom>
          <a:noFill/>
          <a:ln>
            <a:noFill/>
          </a:ln>
        </p:spPr>
      </p:pic>
      <p:sp>
        <p:nvSpPr>
          <p:cNvPr id="259" name="Google Shape;259;p53"/>
          <p:cNvSpPr txBox="1"/>
          <p:nvPr/>
        </p:nvSpPr>
        <p:spPr>
          <a:xfrm>
            <a:off x="518825" y="187275"/>
            <a:ext cx="8284200" cy="1231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pl" sz="1700">
                <a:solidFill>
                  <a:schemeClr val="dk1"/>
                </a:solidFill>
                <a:latin typeface="Merriweather"/>
                <a:ea typeface="Merriweather"/>
                <a:cs typeface="Merriweather"/>
                <a:sym typeface="Merriweather"/>
              </a:rPr>
              <a:t>The education system in Ireland is run by the </a:t>
            </a:r>
            <a:r>
              <a:rPr b="1" lang="pl" sz="1700">
                <a:solidFill>
                  <a:schemeClr val="dk1"/>
                </a:solidFill>
                <a:uFill>
                  <a:noFill/>
                </a:uFill>
                <a:latin typeface="Merriweather"/>
                <a:ea typeface="Merriweather"/>
                <a:cs typeface="Merriweather"/>
                <a:sym typeface="Merriweather"/>
                <a:hlinkClick r:id="rId4">
                  <a:extLst>
                    <a:ext uri="{A12FA001-AC4F-418D-AE19-62706E023703}">
                      <ahyp:hlinkClr val="tx"/>
                    </a:ext>
                  </a:extLst>
                </a:hlinkClick>
              </a:rPr>
              <a:t>Department of Education and Skills</a:t>
            </a:r>
            <a:r>
              <a:rPr b="1" lang="pl" sz="1700">
                <a:solidFill>
                  <a:schemeClr val="dk1"/>
                </a:solidFill>
                <a:latin typeface="Merriweather"/>
                <a:ea typeface="Merriweather"/>
                <a:cs typeface="Merriweather"/>
                <a:sym typeface="Merriweather"/>
              </a:rPr>
              <a:t> . The possibility of creating schools is available to private individuals, church authorities or local initiatives of individual counties. Education is in </a:t>
            </a:r>
            <a:r>
              <a:rPr b="1" lang="pl" sz="1700">
                <a:solidFill>
                  <a:schemeClr val="dk1"/>
                </a:solidFill>
                <a:uFill>
                  <a:noFill/>
                </a:uFill>
                <a:latin typeface="Merriweather"/>
                <a:ea typeface="Merriweather"/>
                <a:cs typeface="Merriweather"/>
                <a:sym typeface="Merriweather"/>
                <a:hlinkClick r:id="rId5">
                  <a:extLst>
                    <a:ext uri="{A12FA001-AC4F-418D-AE19-62706E023703}">
                      <ahyp:hlinkClr val="tx"/>
                    </a:ext>
                  </a:extLst>
                </a:hlinkClick>
              </a:rPr>
              <a:t>either English</a:t>
            </a:r>
            <a:r>
              <a:rPr b="1" lang="pl" sz="1700">
                <a:solidFill>
                  <a:schemeClr val="dk1"/>
                </a:solidFill>
                <a:latin typeface="Merriweather"/>
                <a:ea typeface="Merriweather"/>
                <a:cs typeface="Merriweather"/>
                <a:sym typeface="Merriweather"/>
              </a:rPr>
              <a:t> or </a:t>
            </a:r>
            <a:r>
              <a:rPr b="1" lang="pl" sz="1700">
                <a:solidFill>
                  <a:schemeClr val="dk1"/>
                </a:solidFill>
                <a:uFill>
                  <a:noFill/>
                </a:uFill>
                <a:latin typeface="Merriweather"/>
                <a:ea typeface="Merriweather"/>
                <a:cs typeface="Merriweather"/>
                <a:sym typeface="Merriweather"/>
                <a:hlinkClick r:id="rId6">
                  <a:extLst>
                    <a:ext uri="{A12FA001-AC4F-418D-AE19-62706E023703}">
                      <ahyp:hlinkClr val="tx"/>
                    </a:ext>
                  </a:extLst>
                </a:hlinkClick>
              </a:rPr>
              <a:t>Irish</a:t>
            </a:r>
            <a:r>
              <a:rPr b="1" lang="pl" sz="1700">
                <a:solidFill>
                  <a:schemeClr val="dk1"/>
                </a:solidFill>
                <a:latin typeface="Merriweather"/>
                <a:ea typeface="Merriweather"/>
                <a:cs typeface="Merriweather"/>
                <a:sym typeface="Merriweather"/>
              </a:rPr>
              <a:t> .</a:t>
            </a:r>
            <a:endParaRPr b="1" sz="1900">
              <a:solidFill>
                <a:schemeClr val="dk1"/>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1000"/>
                                        <p:tgtEl>
                                          <p:spTgt spid="2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3" name="Shape 263"/>
        <p:cNvGrpSpPr/>
        <p:nvPr/>
      </p:nvGrpSpPr>
      <p:grpSpPr>
        <a:xfrm>
          <a:off x="0" y="0"/>
          <a:ext cx="0" cy="0"/>
          <a:chOff x="0" y="0"/>
          <a:chExt cx="0" cy="0"/>
        </a:xfrm>
      </p:grpSpPr>
      <p:sp>
        <p:nvSpPr>
          <p:cNvPr id="264" name="Google Shape;264;p54"/>
          <p:cNvSpPr txBox="1"/>
          <p:nvPr/>
        </p:nvSpPr>
        <p:spPr>
          <a:xfrm>
            <a:off x="4913150" y="2413250"/>
            <a:ext cx="4005300" cy="233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pl" sz="2000">
                <a:solidFill>
                  <a:schemeClr val="dk1"/>
                </a:solidFill>
                <a:highlight>
                  <a:schemeClr val="lt1"/>
                </a:highlight>
                <a:latin typeface="Merriweather"/>
                <a:ea typeface="Merriweather"/>
                <a:cs typeface="Merriweather"/>
                <a:sym typeface="Merriweather"/>
              </a:rPr>
              <a:t>The most famous dish is </a:t>
            </a:r>
            <a:r>
              <a:rPr b="1" lang="pl" sz="2000">
                <a:solidFill>
                  <a:schemeClr val="dk1"/>
                </a:solidFill>
                <a:highlight>
                  <a:schemeClr val="lt1"/>
                </a:highlight>
                <a:uFill>
                  <a:noFill/>
                </a:uFill>
                <a:latin typeface="Merriweather"/>
                <a:ea typeface="Merriweather"/>
                <a:cs typeface="Merriweather"/>
                <a:sym typeface="Merriweather"/>
                <a:hlinkClick r:id="rId4">
                  <a:extLst>
                    <a:ext uri="{A12FA001-AC4F-418D-AE19-62706E023703}">
                      <ahyp:hlinkClr val="tx"/>
                    </a:ext>
                  </a:extLst>
                </a:hlinkClick>
              </a:rPr>
              <a:t>Irish stew</a:t>
            </a:r>
            <a:r>
              <a:rPr b="1" lang="pl" sz="2000">
                <a:solidFill>
                  <a:schemeClr val="dk1"/>
                </a:solidFill>
                <a:highlight>
                  <a:schemeClr val="lt1"/>
                </a:highlight>
                <a:latin typeface="Merriweather"/>
                <a:ea typeface="Merriweather"/>
                <a:cs typeface="Merriweather"/>
                <a:sym typeface="Merriweather"/>
              </a:rPr>
              <a:t> with </a:t>
            </a:r>
            <a:r>
              <a:rPr b="1" lang="pl" sz="2000">
                <a:solidFill>
                  <a:schemeClr val="dk1"/>
                </a:solidFill>
                <a:highlight>
                  <a:schemeClr val="lt1"/>
                </a:highlight>
                <a:uFill>
                  <a:noFill/>
                </a:uFill>
                <a:latin typeface="Merriweather"/>
                <a:ea typeface="Merriweather"/>
                <a:cs typeface="Merriweather"/>
                <a:sym typeface="Merriweather"/>
                <a:hlinkClick r:id="rId5">
                  <a:extLst>
                    <a:ext uri="{A12FA001-AC4F-418D-AE19-62706E023703}">
                      <ahyp:hlinkClr val="tx"/>
                    </a:ext>
                  </a:extLst>
                </a:hlinkClick>
              </a:rPr>
              <a:t>lamb</a:t>
            </a:r>
            <a:r>
              <a:rPr b="1" lang="pl" sz="2000">
                <a:solidFill>
                  <a:schemeClr val="dk1"/>
                </a:solidFill>
                <a:highlight>
                  <a:schemeClr val="lt1"/>
                </a:highlight>
                <a:latin typeface="Merriweather"/>
                <a:ea typeface="Merriweather"/>
                <a:cs typeface="Merriweather"/>
                <a:sym typeface="Merriweather"/>
              </a:rPr>
              <a:t> or </a:t>
            </a:r>
            <a:r>
              <a:rPr b="1" lang="pl" sz="2000">
                <a:solidFill>
                  <a:schemeClr val="dk1"/>
                </a:solidFill>
                <a:highlight>
                  <a:schemeClr val="lt1"/>
                </a:highlight>
                <a:uFill>
                  <a:noFill/>
                </a:uFill>
                <a:latin typeface="Merriweather"/>
                <a:ea typeface="Merriweather"/>
                <a:cs typeface="Merriweather"/>
                <a:sym typeface="Merriweather"/>
                <a:hlinkClick r:id="rId6">
                  <a:extLst>
                    <a:ext uri="{A12FA001-AC4F-418D-AE19-62706E023703}">
                      <ahyp:hlinkClr val="tx"/>
                    </a:ext>
                  </a:extLst>
                </a:hlinkClick>
              </a:rPr>
              <a:t>mutton</a:t>
            </a:r>
            <a:r>
              <a:rPr b="1" lang="pl" sz="2000">
                <a:solidFill>
                  <a:schemeClr val="dk1"/>
                </a:solidFill>
                <a:highlight>
                  <a:schemeClr val="lt1"/>
                </a:highlight>
                <a:latin typeface="Merriweather"/>
                <a:ea typeface="Merriweather"/>
                <a:cs typeface="Merriweather"/>
                <a:sym typeface="Merriweather"/>
              </a:rPr>
              <a:t> . </a:t>
            </a:r>
            <a:r>
              <a:rPr b="1" lang="pl" sz="2000">
                <a:solidFill>
                  <a:schemeClr val="dk1"/>
                </a:solidFill>
                <a:highlight>
                  <a:schemeClr val="lt1"/>
                </a:highlight>
                <a:uFill>
                  <a:noFill/>
                </a:uFill>
                <a:latin typeface="Merriweather"/>
                <a:ea typeface="Merriweather"/>
                <a:cs typeface="Merriweather"/>
                <a:sym typeface="Merriweather"/>
                <a:hlinkClick r:id="rId7">
                  <a:extLst>
                    <a:ext uri="{A12FA001-AC4F-418D-AE19-62706E023703}">
                      <ahyp:hlinkClr val="tx"/>
                    </a:ext>
                  </a:extLst>
                </a:hlinkClick>
              </a:rPr>
              <a:t>The meat is</a:t>
            </a:r>
            <a:r>
              <a:rPr b="1" lang="pl" sz="2000">
                <a:solidFill>
                  <a:schemeClr val="dk1"/>
                </a:solidFill>
                <a:highlight>
                  <a:schemeClr val="lt1"/>
                </a:highlight>
                <a:latin typeface="Merriweather"/>
                <a:ea typeface="Merriweather"/>
                <a:cs typeface="Merriweather"/>
                <a:sym typeface="Merriweather"/>
              </a:rPr>
              <a:t> stewed with </a:t>
            </a:r>
            <a:r>
              <a:rPr b="1" lang="pl" sz="2000">
                <a:solidFill>
                  <a:schemeClr val="dk1"/>
                </a:solidFill>
                <a:highlight>
                  <a:schemeClr val="lt1"/>
                </a:highlight>
                <a:uFill>
                  <a:noFill/>
                </a:uFill>
                <a:latin typeface="Merriweather"/>
                <a:ea typeface="Merriweather"/>
                <a:cs typeface="Merriweather"/>
                <a:sym typeface="Merriweather"/>
                <a:hlinkClick r:id="rId8">
                  <a:extLst>
                    <a:ext uri="{A12FA001-AC4F-418D-AE19-62706E023703}">
                      <ahyp:hlinkClr val="tx"/>
                    </a:ext>
                  </a:extLst>
                </a:hlinkClick>
              </a:rPr>
              <a:t>potatoes</a:t>
            </a:r>
            <a:r>
              <a:rPr b="1" lang="pl" sz="2000">
                <a:solidFill>
                  <a:schemeClr val="dk1"/>
                </a:solidFill>
                <a:highlight>
                  <a:schemeClr val="lt1"/>
                </a:highlight>
                <a:latin typeface="Merriweather"/>
                <a:ea typeface="Merriweather"/>
                <a:cs typeface="Merriweather"/>
                <a:sym typeface="Merriweather"/>
              </a:rPr>
              <a:t> , </a:t>
            </a:r>
            <a:r>
              <a:rPr b="1" lang="pl" sz="2000">
                <a:solidFill>
                  <a:schemeClr val="dk1"/>
                </a:solidFill>
                <a:highlight>
                  <a:schemeClr val="lt1"/>
                </a:highlight>
                <a:uFill>
                  <a:noFill/>
                </a:uFill>
                <a:latin typeface="Merriweather"/>
                <a:ea typeface="Merriweather"/>
                <a:cs typeface="Merriweather"/>
                <a:sym typeface="Merriweather"/>
                <a:hlinkClick r:id="rId9">
                  <a:extLst>
                    <a:ext uri="{A12FA001-AC4F-418D-AE19-62706E023703}">
                      <ahyp:hlinkClr val="tx"/>
                    </a:ext>
                  </a:extLst>
                </a:hlinkClick>
              </a:rPr>
              <a:t>onions</a:t>
            </a:r>
            <a:r>
              <a:rPr b="1" lang="pl" sz="2000">
                <a:solidFill>
                  <a:schemeClr val="dk1"/>
                </a:solidFill>
                <a:highlight>
                  <a:schemeClr val="lt1"/>
                </a:highlight>
                <a:latin typeface="Merriweather"/>
                <a:ea typeface="Merriweather"/>
                <a:cs typeface="Merriweather"/>
                <a:sym typeface="Merriweather"/>
              </a:rPr>
              <a:t> , </a:t>
            </a:r>
            <a:r>
              <a:rPr b="1" lang="pl" sz="2000">
                <a:solidFill>
                  <a:schemeClr val="dk1"/>
                </a:solidFill>
                <a:highlight>
                  <a:schemeClr val="lt1"/>
                </a:highlight>
                <a:uFill>
                  <a:noFill/>
                </a:uFill>
                <a:latin typeface="Merriweather"/>
                <a:ea typeface="Merriweather"/>
                <a:cs typeface="Merriweather"/>
                <a:sym typeface="Merriweather"/>
                <a:hlinkClick r:id="rId10">
                  <a:extLst>
                    <a:ext uri="{A12FA001-AC4F-418D-AE19-62706E023703}">
                      <ahyp:hlinkClr val="tx"/>
                    </a:ext>
                  </a:extLst>
                </a:hlinkClick>
              </a:rPr>
              <a:t>carrots</a:t>
            </a:r>
            <a:r>
              <a:rPr b="1" lang="pl" sz="2000">
                <a:solidFill>
                  <a:schemeClr val="dk1"/>
                </a:solidFill>
                <a:highlight>
                  <a:schemeClr val="lt1"/>
                </a:highlight>
                <a:latin typeface="Merriweather"/>
                <a:ea typeface="Merriweather"/>
                <a:cs typeface="Merriweather"/>
                <a:sym typeface="Merriweather"/>
              </a:rPr>
              <a:t> , </a:t>
            </a:r>
            <a:r>
              <a:rPr b="1" lang="pl" sz="2000">
                <a:solidFill>
                  <a:schemeClr val="dk1"/>
                </a:solidFill>
                <a:highlight>
                  <a:schemeClr val="lt1"/>
                </a:highlight>
                <a:uFill>
                  <a:noFill/>
                </a:uFill>
                <a:latin typeface="Merriweather"/>
                <a:ea typeface="Merriweather"/>
                <a:cs typeface="Merriweather"/>
                <a:sym typeface="Merriweather"/>
                <a:hlinkClick r:id="rId11">
                  <a:extLst>
                    <a:ext uri="{A12FA001-AC4F-418D-AE19-62706E023703}">
                      <ahyp:hlinkClr val="tx"/>
                    </a:ext>
                  </a:extLst>
                </a:hlinkClick>
              </a:rPr>
              <a:t>leek</a:t>
            </a:r>
            <a:r>
              <a:rPr b="1" lang="pl" sz="2000">
                <a:solidFill>
                  <a:schemeClr val="dk1"/>
                </a:solidFill>
                <a:highlight>
                  <a:schemeClr val="lt1"/>
                </a:highlight>
                <a:latin typeface="Merriweather"/>
                <a:ea typeface="Merriweather"/>
                <a:cs typeface="Merriweather"/>
                <a:sym typeface="Merriweather"/>
              </a:rPr>
              <a:t> and </a:t>
            </a:r>
            <a:r>
              <a:rPr b="1" lang="pl" sz="2000">
                <a:solidFill>
                  <a:schemeClr val="dk1"/>
                </a:solidFill>
                <a:highlight>
                  <a:schemeClr val="lt1"/>
                </a:highlight>
                <a:uFill>
                  <a:noFill/>
                </a:uFill>
                <a:latin typeface="Merriweather"/>
                <a:ea typeface="Merriweather"/>
                <a:cs typeface="Merriweather"/>
                <a:sym typeface="Merriweather"/>
                <a:hlinkClick r:id="rId12">
                  <a:extLst>
                    <a:ext uri="{A12FA001-AC4F-418D-AE19-62706E023703}">
                      <ahyp:hlinkClr val="tx"/>
                    </a:ext>
                  </a:extLst>
                </a:hlinkClick>
              </a:rPr>
              <a:t>barley</a:t>
            </a:r>
            <a:r>
              <a:rPr b="1" lang="pl" sz="2000">
                <a:solidFill>
                  <a:schemeClr val="dk1"/>
                </a:solidFill>
                <a:highlight>
                  <a:schemeClr val="lt1"/>
                </a:highlight>
                <a:latin typeface="Merriweather"/>
                <a:ea typeface="Merriweather"/>
                <a:cs typeface="Merriweather"/>
                <a:sym typeface="Merriweather"/>
              </a:rPr>
              <a:t> . Potatoes have been a staple </a:t>
            </a:r>
            <a:r>
              <a:rPr b="1" lang="pl" sz="2000">
                <a:solidFill>
                  <a:schemeClr val="dk1"/>
                </a:solidFill>
                <a:highlight>
                  <a:schemeClr val="lt1"/>
                </a:highlight>
                <a:uFill>
                  <a:noFill/>
                </a:uFill>
                <a:latin typeface="Merriweather"/>
                <a:ea typeface="Merriweather"/>
                <a:cs typeface="Merriweather"/>
                <a:sym typeface="Merriweather"/>
                <a:hlinkClick r:id="rId13">
                  <a:extLst>
                    <a:ext uri="{A12FA001-AC4F-418D-AE19-62706E023703}">
                      <ahyp:hlinkClr val="tx"/>
                    </a:ext>
                  </a:extLst>
                </a:hlinkClick>
              </a:rPr>
              <a:t>of the</a:t>
            </a:r>
            <a:r>
              <a:rPr b="1" lang="pl" sz="2000">
                <a:solidFill>
                  <a:schemeClr val="dk1"/>
                </a:solidFill>
                <a:highlight>
                  <a:schemeClr val="lt1"/>
                </a:highlight>
                <a:latin typeface="Merriweather"/>
                <a:ea typeface="Merriweather"/>
                <a:cs typeface="Merriweather"/>
                <a:sym typeface="Merriweather"/>
              </a:rPr>
              <a:t> Irish </a:t>
            </a:r>
            <a:r>
              <a:rPr b="1" lang="pl" sz="2000">
                <a:solidFill>
                  <a:schemeClr val="dk1"/>
                </a:solidFill>
                <a:highlight>
                  <a:schemeClr val="lt1"/>
                </a:highlight>
                <a:uFill>
                  <a:noFill/>
                </a:uFill>
                <a:latin typeface="Merriweather"/>
                <a:ea typeface="Merriweather"/>
                <a:cs typeface="Merriweather"/>
                <a:sym typeface="Merriweather"/>
                <a:hlinkClick r:id="rId14">
                  <a:extLst>
                    <a:ext uri="{A12FA001-AC4F-418D-AE19-62706E023703}">
                      <ahyp:hlinkClr val="tx"/>
                    </a:ext>
                  </a:extLst>
                </a:hlinkClick>
              </a:rPr>
              <a:t>diet</a:t>
            </a:r>
            <a:r>
              <a:rPr b="1" lang="pl" sz="2000">
                <a:solidFill>
                  <a:schemeClr val="dk1"/>
                </a:solidFill>
                <a:highlight>
                  <a:schemeClr val="lt1"/>
                </a:highlight>
                <a:latin typeface="Merriweather"/>
                <a:ea typeface="Merriweather"/>
                <a:cs typeface="Merriweather"/>
                <a:sym typeface="Merriweather"/>
              </a:rPr>
              <a:t> since the 19th century .</a:t>
            </a:r>
            <a:endParaRPr b="1" sz="2200">
              <a:solidFill>
                <a:schemeClr val="dk1"/>
              </a:solidFill>
              <a:highlight>
                <a:schemeClr val="lt1"/>
              </a:highlight>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1000"/>
                                        <p:tgtEl>
                                          <p:spTgt spid="2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8" name="Shape 268"/>
        <p:cNvGrpSpPr/>
        <p:nvPr/>
      </p:nvGrpSpPr>
      <p:grpSpPr>
        <a:xfrm>
          <a:off x="0" y="0"/>
          <a:ext cx="0" cy="0"/>
          <a:chOff x="0" y="0"/>
          <a:chExt cx="0" cy="0"/>
        </a:xfrm>
      </p:grpSpPr>
      <p:sp>
        <p:nvSpPr>
          <p:cNvPr id="269" name="Google Shape;269;p55"/>
          <p:cNvSpPr txBox="1"/>
          <p:nvPr/>
        </p:nvSpPr>
        <p:spPr>
          <a:xfrm>
            <a:off x="408000" y="374600"/>
            <a:ext cx="4634700" cy="2678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pl" sz="1800">
                <a:solidFill>
                  <a:schemeClr val="dk1"/>
                </a:solidFill>
                <a:latin typeface="Merriweather"/>
                <a:ea typeface="Merriweather"/>
                <a:cs typeface="Merriweather"/>
                <a:sym typeface="Merriweather"/>
              </a:rPr>
              <a:t>In some disciplines, mainly </a:t>
            </a:r>
            <a:r>
              <a:rPr b="1" lang="pl" sz="1800">
                <a:solidFill>
                  <a:schemeClr val="dk1"/>
                </a:solidFill>
                <a:uFill>
                  <a:noFill/>
                </a:uFill>
                <a:latin typeface="Merriweather"/>
                <a:ea typeface="Merriweather"/>
                <a:cs typeface="Merriweather"/>
                <a:sym typeface="Merriweather"/>
                <a:hlinkClick r:id="rId4">
                  <a:extLst>
                    <a:ext uri="{A12FA001-AC4F-418D-AE19-62706E023703}">
                      <ahyp:hlinkClr val="tx"/>
                    </a:ext>
                  </a:extLst>
                </a:hlinkClick>
              </a:rPr>
              <a:t>rugby</a:t>
            </a:r>
            <a:r>
              <a:rPr b="1" lang="pl" sz="1800">
                <a:solidFill>
                  <a:schemeClr val="dk1"/>
                </a:solidFill>
                <a:latin typeface="Merriweather"/>
                <a:ea typeface="Merriweather"/>
                <a:cs typeface="Merriweather"/>
                <a:sym typeface="Merriweather"/>
              </a:rPr>
              <a:t>, the national team plays and succeeds in the 6 Nations Cup. Residents are primarily interested in national sports: </a:t>
            </a:r>
            <a:r>
              <a:rPr b="1" lang="pl" sz="1800">
                <a:solidFill>
                  <a:schemeClr val="dk1"/>
                </a:solidFill>
                <a:uFill>
                  <a:noFill/>
                </a:uFill>
                <a:latin typeface="Merriweather"/>
                <a:ea typeface="Merriweather"/>
                <a:cs typeface="Merriweather"/>
                <a:sym typeface="Merriweather"/>
                <a:hlinkClick r:id="rId5">
                  <a:extLst>
                    <a:ext uri="{A12FA001-AC4F-418D-AE19-62706E023703}">
                      <ahyp:hlinkClr val="tx"/>
                    </a:ext>
                  </a:extLst>
                </a:hlinkClick>
              </a:rPr>
              <a:t>hurling</a:t>
            </a:r>
            <a:r>
              <a:rPr b="1" lang="pl" sz="1800">
                <a:solidFill>
                  <a:schemeClr val="dk1"/>
                </a:solidFill>
                <a:latin typeface="Merriweather"/>
                <a:ea typeface="Merriweather"/>
                <a:cs typeface="Merriweather"/>
                <a:sym typeface="Merriweather"/>
              </a:rPr>
              <a:t>, </a:t>
            </a:r>
            <a:r>
              <a:rPr b="1" lang="pl" sz="1800">
                <a:solidFill>
                  <a:schemeClr val="dk1"/>
                </a:solidFill>
                <a:uFill>
                  <a:noFill/>
                </a:uFill>
                <a:latin typeface="Merriweather"/>
                <a:ea typeface="Merriweather"/>
                <a:cs typeface="Merriweather"/>
                <a:sym typeface="Merriweather"/>
                <a:hlinkClick r:id="rId6">
                  <a:extLst>
                    <a:ext uri="{A12FA001-AC4F-418D-AE19-62706E023703}">
                      <ahyp:hlinkClr val="tx"/>
                    </a:ext>
                  </a:extLst>
                </a:hlinkClick>
              </a:rPr>
              <a:t>Gaelic football</a:t>
            </a:r>
            <a:r>
              <a:rPr b="1" lang="pl" sz="1800">
                <a:solidFill>
                  <a:schemeClr val="dk1"/>
                </a:solidFill>
                <a:latin typeface="Merriweather"/>
                <a:ea typeface="Merriweather"/>
                <a:cs typeface="Merriweather"/>
                <a:sym typeface="Merriweather"/>
              </a:rPr>
              <a:t>, rugby, </a:t>
            </a:r>
            <a:r>
              <a:rPr b="1" lang="pl" sz="1800">
                <a:solidFill>
                  <a:schemeClr val="dk1"/>
                </a:solidFill>
                <a:uFill>
                  <a:noFill/>
                </a:uFill>
                <a:latin typeface="Merriweather"/>
                <a:ea typeface="Merriweather"/>
                <a:cs typeface="Merriweather"/>
                <a:sym typeface="Merriweather"/>
                <a:hlinkClick r:id="rId7">
                  <a:extLst>
                    <a:ext uri="{A12FA001-AC4F-418D-AE19-62706E023703}">
                      <ahyp:hlinkClr val="tx"/>
                    </a:ext>
                  </a:extLst>
                </a:hlinkClick>
              </a:rPr>
              <a:t>cricket,</a:t>
            </a:r>
            <a:r>
              <a:rPr b="1" lang="pl" sz="1800">
                <a:solidFill>
                  <a:schemeClr val="dk1"/>
                </a:solidFill>
                <a:latin typeface="Merriweather"/>
                <a:ea typeface="Merriweather"/>
                <a:cs typeface="Merriweather"/>
                <a:sym typeface="Merriweather"/>
              </a:rPr>
              <a:t> as well as </a:t>
            </a:r>
            <a:r>
              <a:rPr b="1" lang="pl" sz="1800">
                <a:solidFill>
                  <a:schemeClr val="dk1"/>
                </a:solidFill>
                <a:uFill>
                  <a:noFill/>
                </a:uFill>
                <a:latin typeface="Merriweather"/>
                <a:ea typeface="Merriweather"/>
                <a:cs typeface="Merriweather"/>
                <a:sym typeface="Merriweather"/>
                <a:hlinkClick r:id="rId8">
                  <a:extLst>
                    <a:ext uri="{A12FA001-AC4F-418D-AE19-62706E023703}">
                      <ahyp:hlinkClr val="tx"/>
                    </a:ext>
                  </a:extLst>
                </a:hlinkClick>
              </a:rPr>
              <a:t>horse racing</a:t>
            </a:r>
            <a:r>
              <a:rPr b="1" lang="pl" sz="1800">
                <a:solidFill>
                  <a:schemeClr val="dk1"/>
                </a:solidFill>
                <a:latin typeface="Merriweather"/>
                <a:ea typeface="Merriweather"/>
                <a:cs typeface="Merriweather"/>
                <a:sym typeface="Merriweather"/>
              </a:rPr>
              <a:t> and dog racing. </a:t>
            </a:r>
            <a:r>
              <a:rPr b="1" lang="pl" sz="1800">
                <a:solidFill>
                  <a:schemeClr val="dk1"/>
                </a:solidFill>
                <a:uFill>
                  <a:noFill/>
                </a:uFill>
                <a:latin typeface="Merriweather"/>
                <a:ea typeface="Merriweather"/>
                <a:cs typeface="Merriweather"/>
                <a:sym typeface="Merriweather"/>
                <a:hlinkClick r:id="rId9">
                  <a:extLst>
                    <a:ext uri="{A12FA001-AC4F-418D-AE19-62706E023703}">
                      <ahyp:hlinkClr val="tx"/>
                    </a:ext>
                  </a:extLst>
                </a:hlinkClick>
              </a:rPr>
              <a:t>Conor McGregor</a:t>
            </a:r>
            <a:r>
              <a:rPr b="1" lang="pl" sz="1800">
                <a:solidFill>
                  <a:schemeClr val="dk1"/>
                </a:solidFill>
                <a:latin typeface="Merriweather"/>
                <a:ea typeface="Merriweather"/>
                <a:cs typeface="Merriweather"/>
                <a:sym typeface="Merriweather"/>
              </a:rPr>
              <a:t> is from Ireland - a former </a:t>
            </a:r>
            <a:r>
              <a:rPr b="1" lang="pl" sz="1800">
                <a:solidFill>
                  <a:schemeClr val="dk1"/>
                </a:solidFill>
                <a:uFill>
                  <a:noFill/>
                </a:uFill>
                <a:latin typeface="Merriweather"/>
                <a:ea typeface="Merriweather"/>
                <a:cs typeface="Merriweather"/>
                <a:sym typeface="Merriweather"/>
                <a:hlinkClick r:id="rId10">
                  <a:extLst>
                    <a:ext uri="{A12FA001-AC4F-418D-AE19-62706E023703}">
                      <ahyp:hlinkClr val="tx"/>
                    </a:ext>
                  </a:extLst>
                </a:hlinkClick>
              </a:rPr>
              <a:t>UFC</a:t>
            </a:r>
            <a:r>
              <a:rPr b="1" lang="pl" sz="1800">
                <a:solidFill>
                  <a:schemeClr val="dk1"/>
                </a:solidFill>
                <a:latin typeface="Merriweather"/>
                <a:ea typeface="Merriweather"/>
                <a:cs typeface="Merriweather"/>
                <a:sym typeface="Merriweather"/>
              </a:rPr>
              <a:t> lightweight and featherweight champion</a:t>
            </a:r>
            <a:endParaRPr b="1" sz="2000">
              <a:solidFill>
                <a:schemeClr val="dk1"/>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1000"/>
                                        <p:tgtEl>
                                          <p:spTgt spid="2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3" name="Shape 273"/>
        <p:cNvGrpSpPr/>
        <p:nvPr/>
      </p:nvGrpSpPr>
      <p:grpSpPr>
        <a:xfrm>
          <a:off x="0" y="0"/>
          <a:ext cx="0" cy="0"/>
          <a:chOff x="0" y="0"/>
          <a:chExt cx="0" cy="0"/>
        </a:xfrm>
      </p:grpSpPr>
      <p:sp>
        <p:nvSpPr>
          <p:cNvPr id="274" name="Google Shape;274;p56"/>
          <p:cNvSpPr txBox="1"/>
          <p:nvPr/>
        </p:nvSpPr>
        <p:spPr>
          <a:xfrm>
            <a:off x="3584900" y="417800"/>
            <a:ext cx="4887000" cy="677100"/>
          </a:xfrm>
          <a:prstGeom prst="rect">
            <a:avLst/>
          </a:prstGeom>
          <a:noFill/>
          <a:ln>
            <a:noFill/>
          </a:ln>
        </p:spPr>
        <p:txBody>
          <a:bodyPr anchorCtr="0" anchor="t" bIns="91425" lIns="91425" spcFirstLastPara="1" rIns="91425" wrap="square" tIns="91425">
            <a:spAutoFit/>
          </a:bodyPr>
          <a:lstStyle/>
          <a:p>
            <a:pPr indent="-228600" lvl="0" marL="269999" marR="0" rtl="0" algn="ctr">
              <a:lnSpc>
                <a:spcPct val="115000"/>
              </a:lnSpc>
              <a:spcBef>
                <a:spcPts val="1400"/>
              </a:spcBef>
              <a:spcAft>
                <a:spcPts val="300"/>
              </a:spcAft>
              <a:buNone/>
            </a:pPr>
            <a:r>
              <a:rPr b="1" lang="pl" sz="3200">
                <a:solidFill>
                  <a:schemeClr val="dk1"/>
                </a:solidFill>
                <a:latin typeface="Merriweather"/>
                <a:ea typeface="Merriweather"/>
                <a:cs typeface="Merriweather"/>
                <a:sym typeface="Merriweather"/>
              </a:rPr>
              <a:t>Monuments in the UK  </a:t>
            </a:r>
            <a:r>
              <a:rPr b="1" lang="pl" sz="3200">
                <a:solidFill>
                  <a:schemeClr val="lt1"/>
                </a:solidFill>
                <a:latin typeface="Merriweather"/>
                <a:ea typeface="Merriweather"/>
                <a:cs typeface="Merriweather"/>
                <a:sym typeface="Merriweather"/>
              </a:rPr>
              <a:t>                       </a:t>
            </a:r>
            <a:endParaRPr b="1" sz="3200">
              <a:solidFill>
                <a:schemeClr val="lt1"/>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74"/>
                                        </p:tgtEl>
                                        <p:attrNameLst>
                                          <p:attrName>style.visibility</p:attrName>
                                        </p:attrNameLst>
                                      </p:cBhvr>
                                      <p:to>
                                        <p:strVal val="visible"/>
                                      </p:to>
                                    </p:set>
                                    <p:anim calcmode="lin" valueType="num">
                                      <p:cBhvr additive="base">
                                        <p:cTn dur="1000"/>
                                        <p:tgtEl>
                                          <p:spTgt spid="274"/>
                                        </p:tgtEl>
                                        <p:attrNameLst>
                                          <p:attrName>ppt_w</p:attrName>
                                        </p:attrNameLst>
                                      </p:cBhvr>
                                      <p:tavLst>
                                        <p:tav fmla="" tm="0">
                                          <p:val>
                                            <p:strVal val="0"/>
                                          </p:val>
                                        </p:tav>
                                        <p:tav fmla="" tm="100000">
                                          <p:val>
                                            <p:strVal val="#ppt_w"/>
                                          </p:val>
                                        </p:tav>
                                      </p:tavLst>
                                    </p:anim>
                                    <p:anim calcmode="lin" valueType="num">
                                      <p:cBhvr additive="base">
                                        <p:cTn dur="1000"/>
                                        <p:tgtEl>
                                          <p:spTgt spid="27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8" name="Shape 278"/>
        <p:cNvGrpSpPr/>
        <p:nvPr/>
      </p:nvGrpSpPr>
      <p:grpSpPr>
        <a:xfrm>
          <a:off x="0" y="0"/>
          <a:ext cx="0" cy="0"/>
          <a:chOff x="0" y="0"/>
          <a:chExt cx="0" cy="0"/>
        </a:xfrm>
      </p:grpSpPr>
      <p:sp>
        <p:nvSpPr>
          <p:cNvPr id="279" name="Google Shape;279;p57"/>
          <p:cNvSpPr txBox="1"/>
          <p:nvPr/>
        </p:nvSpPr>
        <p:spPr>
          <a:xfrm>
            <a:off x="946650" y="432225"/>
            <a:ext cx="6989400" cy="1349100"/>
          </a:xfrm>
          <a:prstGeom prst="rect">
            <a:avLst/>
          </a:prstGeom>
          <a:noFill/>
          <a:ln>
            <a:noFill/>
          </a:ln>
        </p:spPr>
        <p:txBody>
          <a:bodyPr anchorCtr="0" anchor="t" bIns="91425" lIns="91425" spcFirstLastPara="1" rIns="91425" wrap="square" tIns="91425">
            <a:spAutoFit/>
          </a:bodyPr>
          <a:lstStyle/>
          <a:p>
            <a:pPr indent="-228600" lvl="0" marL="269999" marR="0" rtl="0" algn="ctr">
              <a:lnSpc>
                <a:spcPct val="115000"/>
              </a:lnSpc>
              <a:spcBef>
                <a:spcPts val="1400"/>
              </a:spcBef>
              <a:spcAft>
                <a:spcPts val="300"/>
              </a:spcAft>
              <a:buNone/>
            </a:pPr>
            <a:r>
              <a:rPr b="1" lang="pl" sz="1700">
                <a:solidFill>
                  <a:schemeClr val="dk1"/>
                </a:solidFill>
                <a:latin typeface="Merriweather"/>
                <a:ea typeface="Merriweather"/>
                <a:cs typeface="Merriweather"/>
                <a:sym typeface="Merriweather"/>
              </a:rPr>
              <a:t> Big Ben is a big clock tower, which  weighs 14 tonnnes and 96 meters high. It belongs to the Westminster Abbey. Big Ben is located near the river  Thames. You can hear the toll of Big Ben every 15 minutes.  It dates back to 7th September 1859 .</a:t>
            </a:r>
            <a:endParaRPr b="1" sz="1700">
              <a:solidFill>
                <a:schemeClr val="dk1"/>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79"/>
                                        </p:tgtEl>
                                        <p:attrNameLst>
                                          <p:attrName>style.visibility</p:attrName>
                                        </p:attrNameLst>
                                      </p:cBhvr>
                                      <p:to>
                                        <p:strVal val="visible"/>
                                      </p:to>
                                    </p:set>
                                    <p:anim calcmode="lin" valueType="num">
                                      <p:cBhvr additive="base">
                                        <p:cTn dur="1000"/>
                                        <p:tgtEl>
                                          <p:spTgt spid="279"/>
                                        </p:tgtEl>
                                        <p:attrNameLst>
                                          <p:attrName>ppt_w</p:attrName>
                                        </p:attrNameLst>
                                      </p:cBhvr>
                                      <p:tavLst>
                                        <p:tav fmla="" tm="0">
                                          <p:val>
                                            <p:strVal val="0"/>
                                          </p:val>
                                        </p:tav>
                                        <p:tav fmla="" tm="100000">
                                          <p:val>
                                            <p:strVal val="#ppt_w"/>
                                          </p:val>
                                        </p:tav>
                                      </p:tavLst>
                                    </p:anim>
                                    <p:anim calcmode="lin" valueType="num">
                                      <p:cBhvr additive="base">
                                        <p:cTn dur="1000"/>
                                        <p:tgtEl>
                                          <p:spTgt spid="27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3" name="Shape 283"/>
        <p:cNvGrpSpPr/>
        <p:nvPr/>
      </p:nvGrpSpPr>
      <p:grpSpPr>
        <a:xfrm>
          <a:off x="0" y="0"/>
          <a:ext cx="0" cy="0"/>
          <a:chOff x="0" y="0"/>
          <a:chExt cx="0" cy="0"/>
        </a:xfrm>
      </p:grpSpPr>
      <p:sp>
        <p:nvSpPr>
          <p:cNvPr id="284" name="Google Shape;284;p58"/>
          <p:cNvSpPr txBox="1"/>
          <p:nvPr/>
        </p:nvSpPr>
        <p:spPr>
          <a:xfrm>
            <a:off x="172875" y="187275"/>
            <a:ext cx="6282000" cy="1650000"/>
          </a:xfrm>
          <a:prstGeom prst="rect">
            <a:avLst/>
          </a:prstGeom>
          <a:noFill/>
          <a:ln>
            <a:noFill/>
          </a:ln>
        </p:spPr>
        <p:txBody>
          <a:bodyPr anchorCtr="0" anchor="t" bIns="91425" lIns="91425" spcFirstLastPara="1" rIns="91425" wrap="square" tIns="91425">
            <a:spAutoFit/>
          </a:bodyPr>
          <a:lstStyle/>
          <a:p>
            <a:pPr indent="-228600" lvl="0" marL="269999" marR="0" rtl="0" algn="ctr">
              <a:lnSpc>
                <a:spcPct val="115000"/>
              </a:lnSpc>
              <a:spcBef>
                <a:spcPts val="1400"/>
              </a:spcBef>
              <a:spcAft>
                <a:spcPts val="300"/>
              </a:spcAft>
              <a:buNone/>
            </a:pPr>
            <a:r>
              <a:rPr b="1" lang="pl" sz="1700">
                <a:solidFill>
                  <a:schemeClr val="dk1"/>
                </a:solidFill>
                <a:latin typeface="Merriweather"/>
                <a:ea typeface="Merriweather"/>
                <a:cs typeface="Merriweather"/>
                <a:sym typeface="Merriweather"/>
              </a:rPr>
              <a:t>The Palace of Westminster  is located on the bank of the River Thames, the palace serves as the British parliament. The building is the seat of the British House of Commons and the House of Lords. The Palace of Westminster was designed by Charles Barry</a:t>
            </a:r>
            <a:endParaRPr b="1" sz="1700">
              <a:solidFill>
                <a:schemeClr val="dk1"/>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84"/>
                                        </p:tgtEl>
                                        <p:attrNameLst>
                                          <p:attrName>style.visibility</p:attrName>
                                        </p:attrNameLst>
                                      </p:cBhvr>
                                      <p:to>
                                        <p:strVal val="visible"/>
                                      </p:to>
                                    </p:set>
                                    <p:anim calcmode="lin" valueType="num">
                                      <p:cBhvr additive="base">
                                        <p:cTn dur="1000"/>
                                        <p:tgtEl>
                                          <p:spTgt spid="284"/>
                                        </p:tgtEl>
                                        <p:attrNameLst>
                                          <p:attrName>ppt_w</p:attrName>
                                        </p:attrNameLst>
                                      </p:cBhvr>
                                      <p:tavLst>
                                        <p:tav fmla="" tm="0">
                                          <p:val>
                                            <p:strVal val="0"/>
                                          </p:val>
                                        </p:tav>
                                        <p:tav fmla="" tm="100000">
                                          <p:val>
                                            <p:strVal val="#ppt_w"/>
                                          </p:val>
                                        </p:tav>
                                      </p:tavLst>
                                    </p:anim>
                                    <p:anim calcmode="lin" valueType="num">
                                      <p:cBhvr additive="base">
                                        <p:cTn dur="1000"/>
                                        <p:tgtEl>
                                          <p:spTgt spid="28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8" name="Shape 288"/>
        <p:cNvGrpSpPr/>
        <p:nvPr/>
      </p:nvGrpSpPr>
      <p:grpSpPr>
        <a:xfrm>
          <a:off x="0" y="0"/>
          <a:ext cx="0" cy="0"/>
          <a:chOff x="0" y="0"/>
          <a:chExt cx="0" cy="0"/>
        </a:xfrm>
      </p:grpSpPr>
      <p:sp>
        <p:nvSpPr>
          <p:cNvPr id="289" name="Google Shape;289;p59"/>
          <p:cNvSpPr txBox="1"/>
          <p:nvPr/>
        </p:nvSpPr>
        <p:spPr>
          <a:xfrm>
            <a:off x="-187300" y="4006250"/>
            <a:ext cx="8973300" cy="913500"/>
          </a:xfrm>
          <a:prstGeom prst="rect">
            <a:avLst/>
          </a:prstGeom>
          <a:noFill/>
          <a:ln>
            <a:noFill/>
          </a:ln>
        </p:spPr>
        <p:txBody>
          <a:bodyPr anchorCtr="0" anchor="t" bIns="91425" lIns="91425" spcFirstLastPara="1" rIns="91425" wrap="square" tIns="91425">
            <a:spAutoFit/>
          </a:bodyPr>
          <a:lstStyle/>
          <a:p>
            <a:pPr indent="-228600" lvl="0" marL="269999" marR="0" rtl="0" algn="ctr">
              <a:lnSpc>
                <a:spcPct val="115000"/>
              </a:lnSpc>
              <a:spcBef>
                <a:spcPts val="1400"/>
              </a:spcBef>
              <a:spcAft>
                <a:spcPts val="300"/>
              </a:spcAft>
              <a:buNone/>
            </a:pPr>
            <a:r>
              <a:rPr b="1" lang="pl" sz="1500">
                <a:solidFill>
                  <a:schemeClr val="dk1"/>
                </a:solidFill>
                <a:latin typeface="Merriweather"/>
                <a:ea typeface="Merriweather"/>
                <a:cs typeface="Merriweather"/>
                <a:sym typeface="Merriweather"/>
              </a:rPr>
              <a:t>    </a:t>
            </a:r>
            <a:r>
              <a:rPr b="1" lang="pl">
                <a:solidFill>
                  <a:schemeClr val="dk1"/>
                </a:solidFill>
                <a:latin typeface="Merriweather"/>
                <a:ea typeface="Merriweather"/>
                <a:cs typeface="Merriweather"/>
                <a:sym typeface="Merriweather"/>
              </a:rPr>
              <a:t> </a:t>
            </a:r>
            <a:r>
              <a:rPr b="1" lang="pl">
                <a:solidFill>
                  <a:schemeClr val="dk1"/>
                </a:solidFill>
                <a:latin typeface="Merriweather"/>
                <a:ea typeface="Merriweather"/>
                <a:cs typeface="Merriweather"/>
                <a:sym typeface="Merriweather"/>
              </a:rPr>
              <a:t>The Tower of London is one of the oldest symbols of the British monarchy, which has permanently entered history as a prison with no way out. Today it serves as a museum and is one of London's main tourist attractions. </a:t>
            </a:r>
            <a:endParaRPr b="1">
              <a:solidFill>
                <a:schemeClr val="dk1"/>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89"/>
                                        </p:tgtEl>
                                        <p:attrNameLst>
                                          <p:attrName>style.visibility</p:attrName>
                                        </p:attrNameLst>
                                      </p:cBhvr>
                                      <p:to>
                                        <p:strVal val="visible"/>
                                      </p:to>
                                    </p:set>
                                    <p:anim calcmode="lin" valueType="num">
                                      <p:cBhvr additive="base">
                                        <p:cTn dur="1000"/>
                                        <p:tgtEl>
                                          <p:spTgt spid="289"/>
                                        </p:tgtEl>
                                        <p:attrNameLst>
                                          <p:attrName>ppt_w</p:attrName>
                                        </p:attrNameLst>
                                      </p:cBhvr>
                                      <p:tavLst>
                                        <p:tav fmla="" tm="0">
                                          <p:val>
                                            <p:strVal val="0"/>
                                          </p:val>
                                        </p:tav>
                                        <p:tav fmla="" tm="100000">
                                          <p:val>
                                            <p:strVal val="#ppt_w"/>
                                          </p:val>
                                        </p:tav>
                                      </p:tavLst>
                                    </p:anim>
                                    <p:anim calcmode="lin" valueType="num">
                                      <p:cBhvr additive="base">
                                        <p:cTn dur="1000"/>
                                        <p:tgtEl>
                                          <p:spTgt spid="28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3" name="Shape 293"/>
        <p:cNvGrpSpPr/>
        <p:nvPr/>
      </p:nvGrpSpPr>
      <p:grpSpPr>
        <a:xfrm>
          <a:off x="0" y="0"/>
          <a:ext cx="0" cy="0"/>
          <a:chOff x="0" y="0"/>
          <a:chExt cx="0" cy="0"/>
        </a:xfrm>
      </p:grpSpPr>
      <p:sp>
        <p:nvSpPr>
          <p:cNvPr id="294" name="Google Shape;294;p60"/>
          <p:cNvSpPr txBox="1"/>
          <p:nvPr/>
        </p:nvSpPr>
        <p:spPr>
          <a:xfrm>
            <a:off x="0" y="662725"/>
            <a:ext cx="3803700" cy="2382600"/>
          </a:xfrm>
          <a:prstGeom prst="rect">
            <a:avLst/>
          </a:prstGeom>
          <a:noFill/>
          <a:ln>
            <a:noFill/>
          </a:ln>
        </p:spPr>
        <p:txBody>
          <a:bodyPr anchorCtr="0" anchor="t" bIns="91425" lIns="91425" spcFirstLastPara="1" rIns="91425" wrap="square" tIns="91425">
            <a:spAutoFit/>
          </a:bodyPr>
          <a:lstStyle/>
          <a:p>
            <a:pPr indent="-228600" lvl="0" marL="269999" marR="0" rtl="0" algn="ctr">
              <a:lnSpc>
                <a:spcPct val="115000"/>
              </a:lnSpc>
              <a:spcBef>
                <a:spcPts val="1400"/>
              </a:spcBef>
              <a:spcAft>
                <a:spcPts val="300"/>
              </a:spcAft>
              <a:buNone/>
            </a:pPr>
            <a:r>
              <a:rPr b="1" lang="pl">
                <a:solidFill>
                  <a:schemeClr val="dk1"/>
                </a:solidFill>
                <a:latin typeface="Merriweather"/>
                <a:ea typeface="Merriweather"/>
                <a:cs typeface="Merriweather"/>
                <a:sym typeface="Merriweather"/>
              </a:rPr>
              <a:t>     </a:t>
            </a:r>
            <a:r>
              <a:rPr b="1" lang="pl">
                <a:solidFill>
                  <a:schemeClr val="dk1"/>
                </a:solidFill>
                <a:latin typeface="Merriweather"/>
                <a:ea typeface="Merriweather"/>
                <a:cs typeface="Merriweather"/>
                <a:sym typeface="Merriweather"/>
              </a:rPr>
              <a:t>The London Eye is the most recognizable big wheel in the world. It allows tourists to get a bird's eye view of </a:t>
            </a:r>
            <a:r>
              <a:rPr b="1" lang="pl">
                <a:solidFill>
                  <a:schemeClr val="dk1"/>
                </a:solidFill>
                <a:uFill>
                  <a:noFill/>
                </a:uFill>
                <a:latin typeface="Merriweather"/>
                <a:ea typeface="Merriweather"/>
                <a:cs typeface="Merriweather"/>
                <a:sym typeface="Merriweather"/>
                <a:hlinkClick r:id="rId4">
                  <a:extLst>
                    <a:ext uri="{A12FA001-AC4F-418D-AE19-62706E023703}">
                      <ahyp:hlinkClr val="tx"/>
                    </a:ext>
                  </a:extLst>
                </a:hlinkClick>
              </a:rPr>
              <a:t>London</a:t>
            </a:r>
            <a:r>
              <a:rPr b="1" lang="pl">
                <a:solidFill>
                  <a:schemeClr val="dk1"/>
                </a:solidFill>
                <a:latin typeface="Merriweather"/>
                <a:ea typeface="Merriweather"/>
                <a:cs typeface="Merriweather"/>
                <a:sym typeface="Merriweather"/>
              </a:rPr>
              <a:t> .  It is a metal structure 135 meters high and 120 meters wide, which was erected in 1999. Every year, it carries over 4 million people.  The wheel is in the Borough of Lambeth at the west end of Jubilee Gardens, on the south bank of the River Thames.</a:t>
            </a:r>
            <a:endParaRPr b="1">
              <a:solidFill>
                <a:schemeClr val="dk1"/>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94"/>
                                        </p:tgtEl>
                                        <p:attrNameLst>
                                          <p:attrName>style.visibility</p:attrName>
                                        </p:attrNameLst>
                                      </p:cBhvr>
                                      <p:to>
                                        <p:strVal val="visible"/>
                                      </p:to>
                                    </p:set>
                                    <p:anim calcmode="lin" valueType="num">
                                      <p:cBhvr additive="base">
                                        <p:cTn dur="1000"/>
                                        <p:tgtEl>
                                          <p:spTgt spid="294"/>
                                        </p:tgtEl>
                                        <p:attrNameLst>
                                          <p:attrName>ppt_w</p:attrName>
                                        </p:attrNameLst>
                                      </p:cBhvr>
                                      <p:tavLst>
                                        <p:tav fmla="" tm="0">
                                          <p:val>
                                            <p:strVal val="0"/>
                                          </p:val>
                                        </p:tav>
                                        <p:tav fmla="" tm="100000">
                                          <p:val>
                                            <p:strVal val="#ppt_w"/>
                                          </p:val>
                                        </p:tav>
                                      </p:tavLst>
                                    </p:anim>
                                    <p:anim calcmode="lin" valueType="num">
                                      <p:cBhvr additive="base">
                                        <p:cTn dur="1000"/>
                                        <p:tgtEl>
                                          <p:spTgt spid="29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8" name="Shape 298"/>
        <p:cNvGrpSpPr/>
        <p:nvPr/>
      </p:nvGrpSpPr>
      <p:grpSpPr>
        <a:xfrm>
          <a:off x="0" y="0"/>
          <a:ext cx="0" cy="0"/>
          <a:chOff x="0" y="0"/>
          <a:chExt cx="0" cy="0"/>
        </a:xfrm>
      </p:grpSpPr>
      <p:sp>
        <p:nvSpPr>
          <p:cNvPr id="299" name="Google Shape;299;p61"/>
          <p:cNvSpPr txBox="1"/>
          <p:nvPr/>
        </p:nvSpPr>
        <p:spPr>
          <a:xfrm>
            <a:off x="0" y="115250"/>
            <a:ext cx="5619000" cy="1535400"/>
          </a:xfrm>
          <a:prstGeom prst="rect">
            <a:avLst/>
          </a:prstGeom>
          <a:noFill/>
          <a:ln>
            <a:noFill/>
          </a:ln>
        </p:spPr>
        <p:txBody>
          <a:bodyPr anchorCtr="0" anchor="t" bIns="91425" lIns="91425" spcFirstLastPara="1" rIns="91425" wrap="square" tIns="91425">
            <a:spAutoFit/>
          </a:bodyPr>
          <a:lstStyle/>
          <a:p>
            <a:pPr indent="-228600" lvl="0" marL="269999" marR="0" rtl="0" algn="ctr">
              <a:lnSpc>
                <a:spcPct val="115000"/>
              </a:lnSpc>
              <a:spcBef>
                <a:spcPts val="1400"/>
              </a:spcBef>
              <a:spcAft>
                <a:spcPts val="300"/>
              </a:spcAft>
              <a:buNone/>
            </a:pPr>
            <a:r>
              <a:rPr b="1" lang="pl" sz="1300">
                <a:solidFill>
                  <a:schemeClr val="dk1"/>
                </a:solidFill>
                <a:latin typeface="Merriweather"/>
                <a:ea typeface="Merriweather"/>
                <a:cs typeface="Merriweather"/>
                <a:sym typeface="Merriweather"/>
              </a:rPr>
              <a:t>The  Buckingham Palace is an imposing building being the symbol of the British monarchy and the seat of the royal family since 1837 . Built in 1707 as the city ​​residence of the a </a:t>
            </a:r>
            <a:r>
              <a:rPr b="1" lang="pl" sz="1300">
                <a:solidFill>
                  <a:schemeClr val="dk1"/>
                </a:solidFill>
                <a:latin typeface="Merriweather"/>
                <a:ea typeface="Merriweather"/>
                <a:cs typeface="Merriweather"/>
                <a:sym typeface="Merriweather"/>
              </a:rPr>
              <a:t>Duke of Buckingham , John Sheffield .  It is in Buckingha</a:t>
            </a:r>
            <a:r>
              <a:rPr b="1" lang="pl" sz="1300">
                <a:solidFill>
                  <a:schemeClr val="dk1"/>
                </a:solidFill>
                <a:latin typeface="Merriweather"/>
                <a:ea typeface="Merriweather"/>
                <a:cs typeface="Merriweather"/>
                <a:sym typeface="Merriweather"/>
              </a:rPr>
              <a:t>m that the most important state ceremonies and official meetings of the elite of various countries take place. About 50,000 guests visit the Queen every year!</a:t>
            </a:r>
            <a:endParaRPr b="1" sz="1300">
              <a:solidFill>
                <a:schemeClr val="dk1"/>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99"/>
                                        </p:tgtEl>
                                        <p:attrNameLst>
                                          <p:attrName>style.visibility</p:attrName>
                                        </p:attrNameLst>
                                      </p:cBhvr>
                                      <p:to>
                                        <p:strVal val="visible"/>
                                      </p:to>
                                    </p:set>
                                    <p:anim calcmode="lin" valueType="num">
                                      <p:cBhvr additive="base">
                                        <p:cTn dur="1000"/>
                                        <p:tgtEl>
                                          <p:spTgt spid="299"/>
                                        </p:tgtEl>
                                        <p:attrNameLst>
                                          <p:attrName>ppt_w</p:attrName>
                                        </p:attrNameLst>
                                      </p:cBhvr>
                                      <p:tavLst>
                                        <p:tav fmla="" tm="0">
                                          <p:val>
                                            <p:strVal val="0"/>
                                          </p:val>
                                        </p:tav>
                                        <p:tav fmla="" tm="100000">
                                          <p:val>
                                            <p:strVal val="#ppt_w"/>
                                          </p:val>
                                        </p:tav>
                                      </p:tavLst>
                                    </p:anim>
                                    <p:anim calcmode="lin" valueType="num">
                                      <p:cBhvr additive="base">
                                        <p:cTn dur="1000"/>
                                        <p:tgtEl>
                                          <p:spTgt spid="29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2" name="Shape 72"/>
        <p:cNvGrpSpPr/>
        <p:nvPr/>
      </p:nvGrpSpPr>
      <p:grpSpPr>
        <a:xfrm>
          <a:off x="0" y="0"/>
          <a:ext cx="0" cy="0"/>
          <a:chOff x="0" y="0"/>
          <a:chExt cx="0" cy="0"/>
        </a:xfrm>
      </p:grpSpPr>
      <p:sp>
        <p:nvSpPr>
          <p:cNvPr id="73" name="Google Shape;73;p17"/>
          <p:cNvSpPr txBox="1"/>
          <p:nvPr>
            <p:ph type="title"/>
          </p:nvPr>
        </p:nvSpPr>
        <p:spPr>
          <a:xfrm>
            <a:off x="4495300" y="3254500"/>
            <a:ext cx="3947700" cy="572700"/>
          </a:xfrm>
          <a:prstGeom prst="rect">
            <a:avLst/>
          </a:prstGeom>
        </p:spPr>
        <p:txBody>
          <a:bodyPr anchorCtr="0" anchor="t" bIns="91425" lIns="91425" spcFirstLastPara="1" rIns="91425" wrap="square" tIns="91425">
            <a:noAutofit/>
          </a:bodyPr>
          <a:lstStyle/>
          <a:p>
            <a:pPr indent="-228600" lvl="0" marL="269999" marR="0" rtl="0" algn="ctr">
              <a:lnSpc>
                <a:spcPct val="115000"/>
              </a:lnSpc>
              <a:spcBef>
                <a:spcPts val="1400"/>
              </a:spcBef>
              <a:spcAft>
                <a:spcPts val="0"/>
              </a:spcAft>
              <a:buClr>
                <a:schemeClr val="dk1"/>
              </a:buClr>
              <a:buSzPts val="1100"/>
              <a:buFont typeface="Arial"/>
              <a:buNone/>
            </a:pPr>
            <a:r>
              <a:rPr b="1" lang="pl" sz="2000">
                <a:latin typeface="Merriweather"/>
                <a:ea typeface="Merriweather"/>
                <a:cs typeface="Merriweather"/>
                <a:sym typeface="Merriweather"/>
              </a:rPr>
              <a:t>The biggest and the longest river in England are the Serven (354km), the Thames (346km) and  the Trent (298km)</a:t>
            </a:r>
            <a:endParaRPr b="1" sz="2000">
              <a:latin typeface="Merriweather"/>
              <a:ea typeface="Merriweather"/>
              <a:cs typeface="Merriweather"/>
              <a:sym typeface="Merriweather"/>
            </a:endParaRPr>
          </a:p>
          <a:p>
            <a:pPr indent="0" lvl="0" marL="0" rtl="0" algn="l">
              <a:spcBef>
                <a:spcPts val="140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3"/>
                                        </p:tgtEl>
                                        <p:attrNameLst>
                                          <p:attrName>style.visibility</p:attrName>
                                        </p:attrNameLst>
                                      </p:cBhvr>
                                      <p:to>
                                        <p:strVal val="visible"/>
                                      </p:to>
                                    </p:set>
                                    <p:anim calcmode="lin" valueType="num">
                                      <p:cBhvr additive="base">
                                        <p:cTn dur="1000"/>
                                        <p:tgtEl>
                                          <p:spTgt spid="73"/>
                                        </p:tgtEl>
                                        <p:attrNameLst>
                                          <p:attrName>ppt_w</p:attrName>
                                        </p:attrNameLst>
                                      </p:cBhvr>
                                      <p:tavLst>
                                        <p:tav fmla="" tm="0">
                                          <p:val>
                                            <p:strVal val="0"/>
                                          </p:val>
                                        </p:tav>
                                        <p:tav fmla="" tm="100000">
                                          <p:val>
                                            <p:strVal val="#ppt_w"/>
                                          </p:val>
                                        </p:tav>
                                      </p:tavLst>
                                    </p:anim>
                                    <p:anim calcmode="lin" valueType="num">
                                      <p:cBhvr additive="base">
                                        <p:cTn dur="1000"/>
                                        <p:tgtEl>
                                          <p:spTgt spid="7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3" name="Shape 303"/>
        <p:cNvGrpSpPr/>
        <p:nvPr/>
      </p:nvGrpSpPr>
      <p:grpSpPr>
        <a:xfrm>
          <a:off x="0" y="0"/>
          <a:ext cx="0" cy="0"/>
          <a:chOff x="0" y="0"/>
          <a:chExt cx="0" cy="0"/>
        </a:xfrm>
      </p:grpSpPr>
      <p:sp>
        <p:nvSpPr>
          <p:cNvPr id="304" name="Google Shape;304;p62"/>
          <p:cNvSpPr txBox="1"/>
          <p:nvPr/>
        </p:nvSpPr>
        <p:spPr>
          <a:xfrm>
            <a:off x="0" y="144075"/>
            <a:ext cx="8554200" cy="1212000"/>
          </a:xfrm>
          <a:prstGeom prst="rect">
            <a:avLst/>
          </a:prstGeom>
          <a:noFill/>
          <a:ln>
            <a:noFill/>
          </a:ln>
        </p:spPr>
        <p:txBody>
          <a:bodyPr anchorCtr="0" anchor="t" bIns="91425" lIns="91425" spcFirstLastPara="1" rIns="91425" wrap="square" tIns="91425">
            <a:spAutoFit/>
          </a:bodyPr>
          <a:lstStyle/>
          <a:p>
            <a:pPr indent="-228600" lvl="0" marL="269999" marR="0" rtl="0" algn="ctr">
              <a:lnSpc>
                <a:spcPct val="115000"/>
              </a:lnSpc>
              <a:spcBef>
                <a:spcPts val="1400"/>
              </a:spcBef>
              <a:spcAft>
                <a:spcPts val="300"/>
              </a:spcAft>
              <a:buNone/>
            </a:pPr>
            <a:r>
              <a:rPr b="1" lang="pl" sz="1500">
                <a:solidFill>
                  <a:schemeClr val="dk1"/>
                </a:solidFill>
                <a:latin typeface="Merriweather"/>
                <a:ea typeface="Merriweather"/>
                <a:cs typeface="Merriweather"/>
                <a:sym typeface="Merriweather"/>
              </a:rPr>
              <a:t> Stonehenge is a dozen of uneven stones arranged in circles.  This unusual prehistoric monument has been intriguing people for centuries, being one of the greatest mysteries of humanity. In 1986, the Stonehenge area was inscribed on the UNESCO World Heritage List </a:t>
            </a:r>
            <a:endParaRPr b="1" sz="19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04"/>
                                        </p:tgtEl>
                                        <p:attrNameLst>
                                          <p:attrName>style.visibility</p:attrName>
                                        </p:attrNameLst>
                                      </p:cBhvr>
                                      <p:to>
                                        <p:strVal val="visible"/>
                                      </p:to>
                                    </p:set>
                                    <p:anim calcmode="lin" valueType="num">
                                      <p:cBhvr additive="base">
                                        <p:cTn dur="1000"/>
                                        <p:tgtEl>
                                          <p:spTgt spid="304"/>
                                        </p:tgtEl>
                                        <p:attrNameLst>
                                          <p:attrName>ppt_w</p:attrName>
                                        </p:attrNameLst>
                                      </p:cBhvr>
                                      <p:tavLst>
                                        <p:tav fmla="" tm="0">
                                          <p:val>
                                            <p:strVal val="0"/>
                                          </p:val>
                                        </p:tav>
                                        <p:tav fmla="" tm="100000">
                                          <p:val>
                                            <p:strVal val="#ppt_w"/>
                                          </p:val>
                                        </p:tav>
                                      </p:tavLst>
                                    </p:anim>
                                    <p:anim calcmode="lin" valueType="num">
                                      <p:cBhvr additive="base">
                                        <p:cTn dur="1000"/>
                                        <p:tgtEl>
                                          <p:spTgt spid="30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8" name="Shape 308"/>
        <p:cNvGrpSpPr/>
        <p:nvPr/>
      </p:nvGrpSpPr>
      <p:grpSpPr>
        <a:xfrm>
          <a:off x="0" y="0"/>
          <a:ext cx="0" cy="0"/>
          <a:chOff x="0" y="0"/>
          <a:chExt cx="0" cy="0"/>
        </a:xfrm>
      </p:grpSpPr>
      <p:sp>
        <p:nvSpPr>
          <p:cNvPr id="309" name="Google Shape;309;p63"/>
          <p:cNvSpPr txBox="1"/>
          <p:nvPr/>
        </p:nvSpPr>
        <p:spPr>
          <a:xfrm>
            <a:off x="5532675" y="187250"/>
            <a:ext cx="3054300" cy="2878200"/>
          </a:xfrm>
          <a:prstGeom prst="rect">
            <a:avLst/>
          </a:prstGeom>
          <a:noFill/>
          <a:ln>
            <a:noFill/>
          </a:ln>
        </p:spPr>
        <p:txBody>
          <a:bodyPr anchorCtr="0" anchor="t" bIns="91425" lIns="91425" spcFirstLastPara="1" rIns="91425" wrap="square" tIns="91425">
            <a:spAutoFit/>
          </a:bodyPr>
          <a:lstStyle/>
          <a:p>
            <a:pPr indent="-228600" lvl="0" marL="269999" marR="0" rtl="0" algn="ctr">
              <a:lnSpc>
                <a:spcPct val="115000"/>
              </a:lnSpc>
              <a:spcBef>
                <a:spcPts val="0"/>
              </a:spcBef>
              <a:spcAft>
                <a:spcPts val="500"/>
              </a:spcAft>
              <a:buNone/>
            </a:pPr>
            <a:r>
              <a:rPr b="1" lang="pl">
                <a:solidFill>
                  <a:schemeClr val="dk1"/>
                </a:solidFill>
                <a:latin typeface="Merriweather"/>
                <a:ea typeface="Merriweather"/>
                <a:cs typeface="Merriweather"/>
                <a:sym typeface="Merriweather"/>
              </a:rPr>
              <a:t>The Tower Bridge is one of London's greatest symbols today. The name of the crossing refers to the nearby </a:t>
            </a:r>
            <a:r>
              <a:rPr b="1" lang="pl">
                <a:solidFill>
                  <a:schemeClr val="dk1"/>
                </a:solidFill>
                <a:uFill>
                  <a:noFill/>
                </a:uFill>
                <a:latin typeface="Merriweather"/>
                <a:ea typeface="Merriweather"/>
                <a:cs typeface="Merriweather"/>
                <a:sym typeface="Merriweather"/>
                <a:hlinkClick r:id="rId4">
                  <a:extLst>
                    <a:ext uri="{A12FA001-AC4F-418D-AE19-62706E023703}">
                      <ahyp:hlinkClr val="tx"/>
                    </a:ext>
                  </a:extLst>
                </a:hlinkClick>
              </a:rPr>
              <a:t>Tower of London</a:t>
            </a:r>
            <a:r>
              <a:rPr b="1" lang="pl">
                <a:solidFill>
                  <a:schemeClr val="dk1"/>
                </a:solidFill>
                <a:latin typeface="Merriweather"/>
                <a:ea typeface="Merriweather"/>
                <a:cs typeface="Merriweather"/>
                <a:sym typeface="Merriweather"/>
              </a:rPr>
              <a:t> , where the most important prisoners of the English and later British monarchy were held. However, the bridge itself is much younger than the famous fortress. Its official opening took place on June 30, 1984.</a:t>
            </a:r>
            <a:endParaRPr b="1">
              <a:solidFill>
                <a:schemeClr val="dk1"/>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09"/>
                                        </p:tgtEl>
                                        <p:attrNameLst>
                                          <p:attrName>style.visibility</p:attrName>
                                        </p:attrNameLst>
                                      </p:cBhvr>
                                      <p:to>
                                        <p:strVal val="visible"/>
                                      </p:to>
                                    </p:set>
                                    <p:anim calcmode="lin" valueType="num">
                                      <p:cBhvr additive="base">
                                        <p:cTn dur="1000"/>
                                        <p:tgtEl>
                                          <p:spTgt spid="309"/>
                                        </p:tgtEl>
                                        <p:attrNameLst>
                                          <p:attrName>ppt_w</p:attrName>
                                        </p:attrNameLst>
                                      </p:cBhvr>
                                      <p:tavLst>
                                        <p:tav fmla="" tm="0">
                                          <p:val>
                                            <p:strVal val="0"/>
                                          </p:val>
                                        </p:tav>
                                        <p:tav fmla="" tm="100000">
                                          <p:val>
                                            <p:strVal val="#ppt_w"/>
                                          </p:val>
                                        </p:tav>
                                      </p:tavLst>
                                    </p:anim>
                                    <p:anim calcmode="lin" valueType="num">
                                      <p:cBhvr additive="base">
                                        <p:cTn dur="1000"/>
                                        <p:tgtEl>
                                          <p:spTgt spid="30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3" name="Shape 313"/>
        <p:cNvGrpSpPr/>
        <p:nvPr/>
      </p:nvGrpSpPr>
      <p:grpSpPr>
        <a:xfrm>
          <a:off x="0" y="0"/>
          <a:ext cx="0" cy="0"/>
          <a:chOff x="0" y="0"/>
          <a:chExt cx="0" cy="0"/>
        </a:xfrm>
      </p:grpSpPr>
      <p:sp>
        <p:nvSpPr>
          <p:cNvPr id="314" name="Google Shape;314;p64"/>
          <p:cNvSpPr txBox="1"/>
          <p:nvPr/>
        </p:nvSpPr>
        <p:spPr>
          <a:xfrm>
            <a:off x="3140825" y="265125"/>
            <a:ext cx="5259000" cy="1535400"/>
          </a:xfrm>
          <a:prstGeom prst="rect">
            <a:avLst/>
          </a:prstGeom>
          <a:noFill/>
          <a:ln>
            <a:noFill/>
          </a:ln>
        </p:spPr>
        <p:txBody>
          <a:bodyPr anchorCtr="0" anchor="t" bIns="91425" lIns="91425" spcFirstLastPara="1" rIns="91425" wrap="square" tIns="91425">
            <a:spAutoFit/>
          </a:bodyPr>
          <a:lstStyle/>
          <a:p>
            <a:pPr indent="-228600" lvl="0" marL="269999" marR="0" rtl="0" algn="ctr">
              <a:lnSpc>
                <a:spcPct val="115000"/>
              </a:lnSpc>
              <a:spcBef>
                <a:spcPts val="0"/>
              </a:spcBef>
              <a:spcAft>
                <a:spcPts val="500"/>
              </a:spcAft>
              <a:buNone/>
            </a:pPr>
            <a:r>
              <a:rPr b="1" lang="pl" sz="1300">
                <a:solidFill>
                  <a:schemeClr val="dk1"/>
                </a:solidFill>
                <a:latin typeface="Merriweather"/>
                <a:ea typeface="Merriweather"/>
                <a:cs typeface="Merriweather"/>
                <a:sym typeface="Merriweather"/>
              </a:rPr>
              <a:t>The Hyde Park in London is one of the four royal parks. It exceeds the rest in terms of area - it has approximately 159 hectares. Hyde Park is located in the</a:t>
            </a:r>
            <a:r>
              <a:rPr b="1" lang="pl" sz="1300">
                <a:solidFill>
                  <a:schemeClr val="dk1"/>
                </a:solidFill>
                <a:latin typeface="Merriweather"/>
                <a:ea typeface="Merriweather"/>
                <a:cs typeface="Merriweather"/>
                <a:sym typeface="Merriweather"/>
              </a:rPr>
              <a:t> </a:t>
            </a:r>
            <a:r>
              <a:rPr b="1" lang="pl" sz="1300">
                <a:solidFill>
                  <a:schemeClr val="dk1"/>
                </a:solidFill>
                <a:latin typeface="Merriweather"/>
                <a:ea typeface="Merriweather"/>
                <a:cs typeface="Merriweather"/>
                <a:sym typeface="Merriweather"/>
              </a:rPr>
              <a:t>City of Westminster . It is bound by Bayswater Road to the north, Park Lane to the east, Knightsbridge to the south, and The Serpentine Lake to the west, behind which the Kensington Gardens are situated. </a:t>
            </a:r>
            <a:endParaRPr b="1" sz="1300">
              <a:solidFill>
                <a:schemeClr val="dk1"/>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14"/>
                                        </p:tgtEl>
                                        <p:attrNameLst>
                                          <p:attrName>style.visibility</p:attrName>
                                        </p:attrNameLst>
                                      </p:cBhvr>
                                      <p:to>
                                        <p:strVal val="visible"/>
                                      </p:to>
                                    </p:set>
                                    <p:anim calcmode="lin" valueType="num">
                                      <p:cBhvr additive="base">
                                        <p:cTn dur="1000"/>
                                        <p:tgtEl>
                                          <p:spTgt spid="314"/>
                                        </p:tgtEl>
                                        <p:attrNameLst>
                                          <p:attrName>ppt_w</p:attrName>
                                        </p:attrNameLst>
                                      </p:cBhvr>
                                      <p:tavLst>
                                        <p:tav fmla="" tm="0">
                                          <p:val>
                                            <p:strVal val="0"/>
                                          </p:val>
                                        </p:tav>
                                        <p:tav fmla="" tm="100000">
                                          <p:val>
                                            <p:strVal val="#ppt_w"/>
                                          </p:val>
                                        </p:tav>
                                      </p:tavLst>
                                    </p:anim>
                                    <p:anim calcmode="lin" valueType="num">
                                      <p:cBhvr additive="base">
                                        <p:cTn dur="1000"/>
                                        <p:tgtEl>
                                          <p:spTgt spid="31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8" name="Shape 318"/>
        <p:cNvGrpSpPr/>
        <p:nvPr/>
      </p:nvGrpSpPr>
      <p:grpSpPr>
        <a:xfrm>
          <a:off x="0" y="0"/>
          <a:ext cx="0" cy="0"/>
          <a:chOff x="0" y="0"/>
          <a:chExt cx="0" cy="0"/>
        </a:xfrm>
      </p:grpSpPr>
      <p:sp>
        <p:nvSpPr>
          <p:cNvPr id="319" name="Google Shape;319;p65"/>
          <p:cNvSpPr txBox="1"/>
          <p:nvPr/>
        </p:nvSpPr>
        <p:spPr>
          <a:xfrm>
            <a:off x="-115250" y="187300"/>
            <a:ext cx="2607900" cy="3146100"/>
          </a:xfrm>
          <a:prstGeom prst="rect">
            <a:avLst/>
          </a:prstGeom>
          <a:noFill/>
          <a:ln>
            <a:noFill/>
          </a:ln>
        </p:spPr>
        <p:txBody>
          <a:bodyPr anchorCtr="0" anchor="t" bIns="91425" lIns="91425" spcFirstLastPara="1" rIns="91425" wrap="square" tIns="91425">
            <a:spAutoFit/>
          </a:bodyPr>
          <a:lstStyle/>
          <a:p>
            <a:pPr indent="-228600" lvl="0" marL="269999" marR="0" rtl="0" algn="ctr">
              <a:lnSpc>
                <a:spcPct val="115000"/>
              </a:lnSpc>
              <a:spcBef>
                <a:spcPts val="0"/>
              </a:spcBef>
              <a:spcAft>
                <a:spcPts val="500"/>
              </a:spcAft>
              <a:buNone/>
            </a:pPr>
            <a:r>
              <a:rPr b="1" lang="pl" sz="1300">
                <a:solidFill>
                  <a:schemeClr val="dk1"/>
                </a:solidFill>
                <a:latin typeface="Merriweather"/>
                <a:ea typeface="Merriweather"/>
                <a:cs typeface="Merriweather"/>
                <a:sym typeface="Merriweather"/>
              </a:rPr>
              <a:t>Westminster Abbey in London is one of the most important Anglican temples, the site of the coronation of British monarchs. The most deserving people for </a:t>
            </a:r>
            <a:r>
              <a:rPr b="1" lang="pl" sz="1300">
                <a:solidFill>
                  <a:schemeClr val="dk1"/>
                </a:solidFill>
                <a:uFill>
                  <a:noFill/>
                </a:uFill>
                <a:latin typeface="Merriweather"/>
                <a:ea typeface="Merriweather"/>
                <a:cs typeface="Merriweather"/>
                <a:sym typeface="Merriweather"/>
                <a:hlinkClick r:id="rId4">
                  <a:extLst>
                    <a:ext uri="{A12FA001-AC4F-418D-AE19-62706E023703}">
                      <ahyp:hlinkClr val="tx"/>
                    </a:ext>
                  </a:extLst>
                </a:hlinkClick>
              </a:rPr>
              <a:t>Great Britain are</a:t>
            </a:r>
            <a:r>
              <a:rPr b="1" lang="pl" sz="1300">
                <a:solidFill>
                  <a:schemeClr val="dk1"/>
                </a:solidFill>
                <a:latin typeface="Merriweather"/>
                <a:ea typeface="Merriweather"/>
                <a:cs typeface="Merriweather"/>
                <a:sym typeface="Merriweather"/>
              </a:rPr>
              <a:t> buried here . Westminster Abbey, also known as the Collegiate Church of St. Peter in Westminster</a:t>
            </a:r>
            <a:r>
              <a:rPr b="1" lang="pl" sz="1300">
                <a:solidFill>
                  <a:schemeClr val="dk1"/>
                </a:solidFill>
                <a:latin typeface="Merriweather"/>
                <a:ea typeface="Merriweather"/>
                <a:cs typeface="Merriweather"/>
                <a:sym typeface="Merriweather"/>
              </a:rPr>
              <a:t> , </a:t>
            </a:r>
            <a:r>
              <a:rPr b="1" lang="pl" sz="1300">
                <a:solidFill>
                  <a:schemeClr val="dk1"/>
                </a:solidFill>
                <a:latin typeface="Merriweather"/>
                <a:ea typeface="Merriweather"/>
                <a:cs typeface="Merriweather"/>
                <a:sym typeface="Merriweather"/>
              </a:rPr>
              <a:t>took nearly 400 years to write. About a million tourists visit Westminster Abbey each year. </a:t>
            </a:r>
            <a:endParaRPr b="1" sz="1300">
              <a:solidFill>
                <a:schemeClr val="dk1"/>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19"/>
                                        </p:tgtEl>
                                        <p:attrNameLst>
                                          <p:attrName>style.visibility</p:attrName>
                                        </p:attrNameLst>
                                      </p:cBhvr>
                                      <p:to>
                                        <p:strVal val="visible"/>
                                      </p:to>
                                    </p:set>
                                    <p:anim calcmode="lin" valueType="num">
                                      <p:cBhvr additive="base">
                                        <p:cTn dur="1000"/>
                                        <p:tgtEl>
                                          <p:spTgt spid="319"/>
                                        </p:tgtEl>
                                        <p:attrNameLst>
                                          <p:attrName>ppt_w</p:attrName>
                                        </p:attrNameLst>
                                      </p:cBhvr>
                                      <p:tavLst>
                                        <p:tav fmla="" tm="0">
                                          <p:val>
                                            <p:strVal val="0"/>
                                          </p:val>
                                        </p:tav>
                                        <p:tav fmla="" tm="100000">
                                          <p:val>
                                            <p:strVal val="#ppt_w"/>
                                          </p:val>
                                        </p:tav>
                                      </p:tavLst>
                                    </p:anim>
                                    <p:anim calcmode="lin" valueType="num">
                                      <p:cBhvr additive="base">
                                        <p:cTn dur="1000"/>
                                        <p:tgtEl>
                                          <p:spTgt spid="31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3" name="Shape 323"/>
        <p:cNvGrpSpPr/>
        <p:nvPr/>
      </p:nvGrpSpPr>
      <p:grpSpPr>
        <a:xfrm>
          <a:off x="0" y="0"/>
          <a:ext cx="0" cy="0"/>
          <a:chOff x="0" y="0"/>
          <a:chExt cx="0" cy="0"/>
        </a:xfrm>
      </p:grpSpPr>
      <p:sp>
        <p:nvSpPr>
          <p:cNvPr id="324" name="Google Shape;324;p66"/>
          <p:cNvSpPr txBox="1"/>
          <p:nvPr/>
        </p:nvSpPr>
        <p:spPr>
          <a:xfrm>
            <a:off x="345775" y="273725"/>
            <a:ext cx="3818100" cy="2130300"/>
          </a:xfrm>
          <a:prstGeom prst="rect">
            <a:avLst/>
          </a:prstGeom>
          <a:noFill/>
          <a:ln>
            <a:noFill/>
          </a:ln>
        </p:spPr>
        <p:txBody>
          <a:bodyPr anchorCtr="0" anchor="t" bIns="91425" lIns="91425" spcFirstLastPara="1" rIns="91425" wrap="square" tIns="91425">
            <a:spAutoFit/>
          </a:bodyPr>
          <a:lstStyle/>
          <a:p>
            <a:pPr indent="-228600" lvl="0" marL="269999" marR="0" rtl="0" algn="ctr">
              <a:lnSpc>
                <a:spcPct val="115000"/>
              </a:lnSpc>
              <a:spcBef>
                <a:spcPts val="0"/>
              </a:spcBef>
              <a:spcAft>
                <a:spcPts val="500"/>
              </a:spcAft>
              <a:buNone/>
            </a:pPr>
            <a:r>
              <a:rPr b="1" lang="pl" sz="1600">
                <a:solidFill>
                  <a:schemeClr val="dk1"/>
                </a:solidFill>
                <a:latin typeface="Merriweather"/>
                <a:ea typeface="Merriweather"/>
                <a:cs typeface="Merriweather"/>
                <a:sym typeface="Merriweather"/>
              </a:rPr>
              <a:t>Loch Ness is located in </a:t>
            </a:r>
            <a:r>
              <a:rPr b="1" lang="pl" sz="1600">
                <a:solidFill>
                  <a:schemeClr val="dk1"/>
                </a:solidFill>
                <a:uFill>
                  <a:noFill/>
                </a:uFill>
                <a:latin typeface="Merriweather"/>
                <a:ea typeface="Merriweather"/>
                <a:cs typeface="Merriweather"/>
                <a:sym typeface="Merriweather"/>
                <a:hlinkClick r:id="rId4">
                  <a:extLst>
                    <a:ext uri="{A12FA001-AC4F-418D-AE19-62706E023703}">
                      <ahyp:hlinkClr val="tx"/>
                    </a:ext>
                  </a:extLst>
                </a:hlinkClick>
              </a:rPr>
              <a:t>Scotland</a:t>
            </a:r>
            <a:r>
              <a:rPr b="1" lang="pl" sz="1600">
                <a:solidFill>
                  <a:schemeClr val="dk1"/>
                </a:solidFill>
                <a:latin typeface="Merriweather"/>
                <a:ea typeface="Merriweather"/>
                <a:cs typeface="Merriweather"/>
                <a:sym typeface="Merriweather"/>
              </a:rPr>
              <a:t>. It is about 37 kilometers long. It is situated at an altitude of 16 meters above sea level, southwest of </a:t>
            </a:r>
            <a:r>
              <a:rPr b="1" lang="pl" sz="1600">
                <a:solidFill>
                  <a:schemeClr val="dk1"/>
                </a:solidFill>
                <a:uFill>
                  <a:noFill/>
                </a:uFill>
                <a:latin typeface="Merriweather"/>
                <a:ea typeface="Merriweather"/>
                <a:cs typeface="Merriweather"/>
                <a:sym typeface="Merriweather"/>
                <a:hlinkClick r:id="rId5">
                  <a:extLst>
                    <a:ext uri="{A12FA001-AC4F-418D-AE19-62706E023703}">
                      <ahyp:hlinkClr val="tx"/>
                    </a:ext>
                  </a:extLst>
                </a:hlinkClick>
              </a:rPr>
              <a:t>Inverness</a:t>
            </a:r>
            <a:r>
              <a:rPr b="1" lang="pl" sz="1600">
                <a:solidFill>
                  <a:schemeClr val="dk1"/>
                </a:solidFill>
                <a:latin typeface="Merriweather"/>
                <a:ea typeface="Merriweather"/>
                <a:cs typeface="Merriweather"/>
                <a:sym typeface="Merriweather"/>
              </a:rPr>
              <a:t> . Loch Ness owes its fame to a </a:t>
            </a:r>
            <a:r>
              <a:rPr b="1" lang="pl" sz="1600">
                <a:solidFill>
                  <a:schemeClr val="dk1"/>
                </a:solidFill>
                <a:uFill>
                  <a:noFill/>
                </a:uFill>
                <a:latin typeface="Merriweather"/>
                <a:ea typeface="Merriweather"/>
                <a:cs typeface="Merriweather"/>
                <a:sym typeface="Merriweather"/>
                <a:hlinkClick r:id="rId6">
                  <a:extLst>
                    <a:ext uri="{A12FA001-AC4F-418D-AE19-62706E023703}">
                      <ahyp:hlinkClr val="tx"/>
                    </a:ext>
                  </a:extLst>
                </a:hlinkClick>
              </a:rPr>
              <a:t>monster</a:t>
            </a:r>
            <a:r>
              <a:rPr b="1" lang="pl" sz="1600">
                <a:solidFill>
                  <a:schemeClr val="dk1"/>
                </a:solidFill>
                <a:latin typeface="Merriweather"/>
                <a:ea typeface="Merriweather"/>
                <a:cs typeface="Merriweather"/>
                <a:sym typeface="Merriweather"/>
              </a:rPr>
              <a:t> allegedly inhabiting its depths -Nessie.</a:t>
            </a:r>
            <a:endParaRPr b="1" sz="1600">
              <a:solidFill>
                <a:schemeClr val="dk1"/>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24"/>
                                        </p:tgtEl>
                                        <p:attrNameLst>
                                          <p:attrName>style.visibility</p:attrName>
                                        </p:attrNameLst>
                                      </p:cBhvr>
                                      <p:to>
                                        <p:strVal val="visible"/>
                                      </p:to>
                                    </p:set>
                                    <p:anim calcmode="lin" valueType="num">
                                      <p:cBhvr additive="base">
                                        <p:cTn dur="1000"/>
                                        <p:tgtEl>
                                          <p:spTgt spid="324"/>
                                        </p:tgtEl>
                                        <p:attrNameLst>
                                          <p:attrName>ppt_w</p:attrName>
                                        </p:attrNameLst>
                                      </p:cBhvr>
                                      <p:tavLst>
                                        <p:tav fmla="" tm="0">
                                          <p:val>
                                            <p:strVal val="0"/>
                                          </p:val>
                                        </p:tav>
                                        <p:tav fmla="" tm="100000">
                                          <p:val>
                                            <p:strVal val="#ppt_w"/>
                                          </p:val>
                                        </p:tav>
                                      </p:tavLst>
                                    </p:anim>
                                    <p:anim calcmode="lin" valueType="num">
                                      <p:cBhvr additive="base">
                                        <p:cTn dur="1000"/>
                                        <p:tgtEl>
                                          <p:spTgt spid="32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8" name="Shape 328"/>
        <p:cNvGrpSpPr/>
        <p:nvPr/>
      </p:nvGrpSpPr>
      <p:grpSpPr>
        <a:xfrm>
          <a:off x="0" y="0"/>
          <a:ext cx="0" cy="0"/>
          <a:chOff x="0" y="0"/>
          <a:chExt cx="0" cy="0"/>
        </a:xfrm>
      </p:grpSpPr>
      <p:sp>
        <p:nvSpPr>
          <p:cNvPr id="329" name="Google Shape;329;p67"/>
          <p:cNvSpPr txBox="1"/>
          <p:nvPr/>
        </p:nvSpPr>
        <p:spPr>
          <a:xfrm>
            <a:off x="0" y="115250"/>
            <a:ext cx="5388600" cy="1644000"/>
          </a:xfrm>
          <a:prstGeom prst="rect">
            <a:avLst/>
          </a:prstGeom>
          <a:noFill/>
          <a:ln>
            <a:noFill/>
          </a:ln>
        </p:spPr>
        <p:txBody>
          <a:bodyPr anchorCtr="0" anchor="t" bIns="91425" lIns="91425" spcFirstLastPara="1" rIns="91425" wrap="square" tIns="91425">
            <a:spAutoFit/>
          </a:bodyPr>
          <a:lstStyle/>
          <a:p>
            <a:pPr indent="-228600" lvl="0" marL="269999" marR="0" rtl="0" algn="ctr">
              <a:lnSpc>
                <a:spcPct val="115000"/>
              </a:lnSpc>
              <a:spcBef>
                <a:spcPts val="0"/>
              </a:spcBef>
              <a:spcAft>
                <a:spcPts val="500"/>
              </a:spcAft>
              <a:buNone/>
            </a:pPr>
            <a:r>
              <a:rPr lang="pl" sz="1000">
                <a:solidFill>
                  <a:schemeClr val="dk1"/>
                </a:solidFill>
                <a:latin typeface="Merriweather"/>
                <a:ea typeface="Merriweather"/>
                <a:cs typeface="Merriweather"/>
                <a:sym typeface="Merriweather"/>
              </a:rPr>
              <a:t> </a:t>
            </a:r>
            <a:r>
              <a:rPr b="1" lang="pl" sz="1200">
                <a:solidFill>
                  <a:schemeClr val="dk1"/>
                </a:solidFill>
                <a:latin typeface="Merriweather"/>
                <a:ea typeface="Merriweather"/>
                <a:cs typeface="Merriweather"/>
                <a:sym typeface="Merriweather"/>
              </a:rPr>
              <a:t> Giant's Causeway. This  amazing rock formation consists of nearly 40,000 basalt columns, arranged as if incoherent, but looking like the effect of the work of human hands. The formation of this place was formed as a result of a volcanic eruption , and it is over 60 million years old . The vast majority of the columns are hexagonal in shape , but it is not a rule - we can find here both smaller and larger rocks.        The tallest columns are over 12 meters high .</a:t>
            </a:r>
            <a:endParaRPr b="1" sz="1200">
              <a:solidFill>
                <a:schemeClr val="dk1"/>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29"/>
                                        </p:tgtEl>
                                        <p:attrNameLst>
                                          <p:attrName>style.visibility</p:attrName>
                                        </p:attrNameLst>
                                      </p:cBhvr>
                                      <p:to>
                                        <p:strVal val="visible"/>
                                      </p:to>
                                    </p:set>
                                    <p:anim calcmode="lin" valueType="num">
                                      <p:cBhvr additive="base">
                                        <p:cTn dur="1000"/>
                                        <p:tgtEl>
                                          <p:spTgt spid="329"/>
                                        </p:tgtEl>
                                        <p:attrNameLst>
                                          <p:attrName>ppt_w</p:attrName>
                                        </p:attrNameLst>
                                      </p:cBhvr>
                                      <p:tavLst>
                                        <p:tav fmla="" tm="0">
                                          <p:val>
                                            <p:strVal val="0"/>
                                          </p:val>
                                        </p:tav>
                                        <p:tav fmla="" tm="100000">
                                          <p:val>
                                            <p:strVal val="#ppt_w"/>
                                          </p:val>
                                        </p:tav>
                                      </p:tavLst>
                                    </p:anim>
                                    <p:anim calcmode="lin" valueType="num">
                                      <p:cBhvr additive="base">
                                        <p:cTn dur="1000"/>
                                        <p:tgtEl>
                                          <p:spTgt spid="32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3" name="Shape 333"/>
        <p:cNvGrpSpPr/>
        <p:nvPr/>
      </p:nvGrpSpPr>
      <p:grpSpPr>
        <a:xfrm>
          <a:off x="0" y="0"/>
          <a:ext cx="0" cy="0"/>
          <a:chOff x="0" y="0"/>
          <a:chExt cx="0" cy="0"/>
        </a:xfrm>
      </p:grpSpPr>
      <p:sp>
        <p:nvSpPr>
          <p:cNvPr id="334" name="Google Shape;334;p68"/>
          <p:cNvSpPr txBox="1"/>
          <p:nvPr/>
        </p:nvSpPr>
        <p:spPr>
          <a:xfrm>
            <a:off x="1139775" y="331375"/>
            <a:ext cx="3000000" cy="1847100"/>
          </a:xfrm>
          <a:prstGeom prst="rect">
            <a:avLst/>
          </a:prstGeom>
          <a:noFill/>
          <a:ln>
            <a:noFill/>
          </a:ln>
        </p:spPr>
        <p:txBody>
          <a:bodyPr anchorCtr="0" anchor="t" bIns="91425" lIns="91425" spcFirstLastPara="1" rIns="91425" wrap="square" tIns="91425">
            <a:spAutoFit/>
          </a:bodyPr>
          <a:lstStyle/>
          <a:p>
            <a:pPr indent="-228600" lvl="0" marL="269999" marR="0" rtl="0" algn="ctr">
              <a:lnSpc>
                <a:spcPct val="115000"/>
              </a:lnSpc>
              <a:spcBef>
                <a:spcPts val="0"/>
              </a:spcBef>
              <a:spcAft>
                <a:spcPts val="500"/>
              </a:spcAft>
              <a:buNone/>
            </a:pPr>
            <a:r>
              <a:rPr b="1" lang="pl" sz="1600">
                <a:solidFill>
                  <a:schemeClr val="dk1"/>
                </a:solidFill>
                <a:latin typeface="Merriweather"/>
                <a:ea typeface="Merriweather"/>
                <a:cs typeface="Merriweather"/>
                <a:sym typeface="Merriweather"/>
              </a:rPr>
              <a:t>The Oxford Street is a street in </a:t>
            </a:r>
            <a:r>
              <a:rPr b="1" lang="pl" sz="1600">
                <a:solidFill>
                  <a:schemeClr val="dk1"/>
                </a:solidFill>
                <a:uFill>
                  <a:noFill/>
                </a:uFill>
                <a:latin typeface="Merriweather"/>
                <a:ea typeface="Merriweather"/>
                <a:cs typeface="Merriweather"/>
                <a:sym typeface="Merriweather"/>
                <a:hlinkClick r:id="rId4">
                  <a:extLst>
                    <a:ext uri="{A12FA001-AC4F-418D-AE19-62706E023703}">
                      <ahyp:hlinkClr val="tx"/>
                    </a:ext>
                  </a:extLst>
                </a:hlinkClick>
              </a:rPr>
              <a:t>London</a:t>
            </a:r>
            <a:r>
              <a:rPr b="1" lang="pl" sz="1600">
                <a:solidFill>
                  <a:schemeClr val="dk1"/>
                </a:solidFill>
                <a:latin typeface="Merriweather"/>
                <a:ea typeface="Merriweather"/>
                <a:cs typeface="Merriweather"/>
                <a:sym typeface="Merriweather"/>
              </a:rPr>
              <a:t> with over 300 stores. It’s name comes from the part of former London - Oxford Road, which started in </a:t>
            </a:r>
            <a:r>
              <a:rPr b="1" lang="pl" sz="1600">
                <a:solidFill>
                  <a:schemeClr val="dk1"/>
                </a:solidFill>
                <a:uFill>
                  <a:noFill/>
                </a:uFill>
                <a:latin typeface="Merriweather"/>
                <a:ea typeface="Merriweather"/>
                <a:cs typeface="Merriweather"/>
                <a:sym typeface="Merriweather"/>
                <a:hlinkClick r:id="rId5">
                  <a:extLst>
                    <a:ext uri="{A12FA001-AC4F-418D-AE19-62706E023703}">
                      <ahyp:hlinkClr val="tx"/>
                    </a:ext>
                  </a:extLst>
                </a:hlinkClick>
              </a:rPr>
              <a:t>Newgate</a:t>
            </a:r>
            <a:r>
              <a:rPr b="1" lang="pl" sz="1600">
                <a:solidFill>
                  <a:schemeClr val="dk1"/>
                </a:solidFill>
                <a:latin typeface="Merriweather"/>
                <a:ea typeface="Merriweather"/>
                <a:cs typeface="Merriweather"/>
                <a:sym typeface="Merriweather"/>
              </a:rPr>
              <a:t> .</a:t>
            </a:r>
            <a:endParaRPr b="1" sz="1600">
              <a:solidFill>
                <a:schemeClr val="dk1"/>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34"/>
                                        </p:tgtEl>
                                        <p:attrNameLst>
                                          <p:attrName>style.visibility</p:attrName>
                                        </p:attrNameLst>
                                      </p:cBhvr>
                                      <p:to>
                                        <p:strVal val="visible"/>
                                      </p:to>
                                    </p:set>
                                    <p:anim calcmode="lin" valueType="num">
                                      <p:cBhvr additive="base">
                                        <p:cTn dur="1000"/>
                                        <p:tgtEl>
                                          <p:spTgt spid="334"/>
                                        </p:tgtEl>
                                        <p:attrNameLst>
                                          <p:attrName>ppt_w</p:attrName>
                                        </p:attrNameLst>
                                      </p:cBhvr>
                                      <p:tavLst>
                                        <p:tav fmla="" tm="0">
                                          <p:val>
                                            <p:strVal val="0"/>
                                          </p:val>
                                        </p:tav>
                                        <p:tav fmla="" tm="100000">
                                          <p:val>
                                            <p:strVal val="#ppt_w"/>
                                          </p:val>
                                        </p:tav>
                                      </p:tavLst>
                                    </p:anim>
                                    <p:anim calcmode="lin" valueType="num">
                                      <p:cBhvr additive="base">
                                        <p:cTn dur="1000"/>
                                        <p:tgtEl>
                                          <p:spTgt spid="33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8" name="Shape 338"/>
        <p:cNvGrpSpPr/>
        <p:nvPr/>
      </p:nvGrpSpPr>
      <p:grpSpPr>
        <a:xfrm>
          <a:off x="0" y="0"/>
          <a:ext cx="0" cy="0"/>
          <a:chOff x="0" y="0"/>
          <a:chExt cx="0" cy="0"/>
        </a:xfrm>
      </p:grpSpPr>
      <p:sp>
        <p:nvSpPr>
          <p:cNvPr id="339" name="Google Shape;339;p69"/>
          <p:cNvSpPr txBox="1"/>
          <p:nvPr/>
        </p:nvSpPr>
        <p:spPr>
          <a:xfrm>
            <a:off x="3501200" y="302575"/>
            <a:ext cx="5157900" cy="1550700"/>
          </a:xfrm>
          <a:prstGeom prst="rect">
            <a:avLst/>
          </a:prstGeom>
          <a:noFill/>
          <a:ln>
            <a:noFill/>
          </a:ln>
        </p:spPr>
        <p:txBody>
          <a:bodyPr anchorCtr="0" anchor="t" bIns="91425" lIns="91425" spcFirstLastPara="1" rIns="91425" wrap="square" tIns="91425">
            <a:spAutoFit/>
          </a:bodyPr>
          <a:lstStyle/>
          <a:p>
            <a:pPr indent="-228600" lvl="0" marL="269999" marR="0" rtl="0" algn="l">
              <a:lnSpc>
                <a:spcPct val="115000"/>
              </a:lnSpc>
              <a:spcBef>
                <a:spcPts val="1400"/>
              </a:spcBef>
              <a:spcAft>
                <a:spcPts val="300"/>
              </a:spcAft>
              <a:buNone/>
            </a:pPr>
            <a:r>
              <a:rPr b="1" lang="pl" sz="1300">
                <a:solidFill>
                  <a:schemeClr val="dk1"/>
                </a:solidFill>
                <a:latin typeface="Merriweather"/>
                <a:ea typeface="Merriweather"/>
                <a:cs typeface="Merriweather"/>
                <a:sym typeface="Merriweather"/>
              </a:rPr>
              <a:t>The South West Coast Path is  </a:t>
            </a:r>
            <a:r>
              <a:rPr b="1" lang="pl" sz="1300">
                <a:solidFill>
                  <a:schemeClr val="dk1"/>
                </a:solidFill>
                <a:uFill>
                  <a:noFill/>
                </a:uFill>
                <a:latin typeface="Merriweather"/>
                <a:ea typeface="Merriweather"/>
                <a:cs typeface="Merriweather"/>
                <a:sym typeface="Merriweather"/>
                <a:hlinkClick r:id="rId4">
                  <a:extLst>
                    <a:ext uri="{A12FA001-AC4F-418D-AE19-62706E023703}">
                      <ahyp:hlinkClr val="tx"/>
                    </a:ext>
                  </a:extLst>
                </a:hlinkClick>
              </a:rPr>
              <a:t>trail</a:t>
            </a:r>
            <a:r>
              <a:rPr b="1" lang="pl" sz="1300">
                <a:solidFill>
                  <a:schemeClr val="dk1"/>
                </a:solidFill>
                <a:latin typeface="Merriweather"/>
                <a:ea typeface="Merriweather"/>
                <a:cs typeface="Merriweather"/>
                <a:sym typeface="Merriweather"/>
              </a:rPr>
              <a:t> which is one of the  </a:t>
            </a:r>
            <a:r>
              <a:rPr b="1" lang="pl" sz="1300">
                <a:solidFill>
                  <a:schemeClr val="dk1"/>
                </a:solidFill>
                <a:uFill>
                  <a:noFill/>
                </a:uFill>
                <a:latin typeface="Merriweather"/>
                <a:ea typeface="Merriweather"/>
                <a:cs typeface="Merriweather"/>
                <a:sym typeface="Merriweather"/>
                <a:hlinkClick r:id="rId5">
                  <a:extLst>
                    <a:ext uri="{A12FA001-AC4F-418D-AE19-62706E023703}">
                      <ahyp:hlinkClr val="tx"/>
                    </a:ext>
                  </a:extLst>
                </a:hlinkClick>
              </a:rPr>
              <a:t>National Trails</a:t>
            </a:r>
            <a:r>
              <a:rPr b="1" lang="pl" sz="1300">
                <a:solidFill>
                  <a:schemeClr val="dk1"/>
                </a:solidFill>
                <a:latin typeface="Merriweather"/>
                <a:ea typeface="Merriweather"/>
                <a:cs typeface="Merriweather"/>
                <a:sym typeface="Merriweather"/>
              </a:rPr>
              <a:t>, located in the south-west </a:t>
            </a:r>
            <a:r>
              <a:rPr b="1" lang="pl" sz="1300">
                <a:solidFill>
                  <a:schemeClr val="dk1"/>
                </a:solidFill>
                <a:uFill>
                  <a:noFill/>
                </a:uFill>
                <a:latin typeface="Merriweather"/>
                <a:ea typeface="Merriweather"/>
                <a:cs typeface="Merriweather"/>
                <a:sym typeface="Merriweather"/>
                <a:hlinkClick r:id="rId6">
                  <a:extLst>
                    <a:ext uri="{A12FA001-AC4F-418D-AE19-62706E023703}">
                      <ahyp:hlinkClr val="tx"/>
                    </a:ext>
                  </a:extLst>
                </a:hlinkClick>
              </a:rPr>
              <a:t>of England</a:t>
            </a:r>
            <a:r>
              <a:rPr b="1" lang="pl" sz="1300">
                <a:solidFill>
                  <a:schemeClr val="dk1"/>
                </a:solidFill>
                <a:latin typeface="Merriweather"/>
                <a:ea typeface="Merriweather"/>
                <a:cs typeface="Merriweather"/>
                <a:sym typeface="Merriweather"/>
              </a:rPr>
              <a:t> with a length of 1014 km, leading from </a:t>
            </a:r>
            <a:r>
              <a:rPr b="1" lang="pl" sz="1300">
                <a:solidFill>
                  <a:schemeClr val="dk1"/>
                </a:solidFill>
                <a:uFill>
                  <a:noFill/>
                </a:uFill>
                <a:latin typeface="Merriweather"/>
                <a:ea typeface="Merriweather"/>
                <a:cs typeface="Merriweather"/>
                <a:sym typeface="Merriweather"/>
                <a:hlinkClick r:id="rId7">
                  <a:extLst>
                    <a:ext uri="{A12FA001-AC4F-418D-AE19-62706E023703}">
                      <ahyp:hlinkClr val="tx"/>
                    </a:ext>
                  </a:extLst>
                </a:hlinkClick>
              </a:rPr>
              <a:t>Minehead</a:t>
            </a:r>
            <a:r>
              <a:rPr b="1" lang="pl" sz="1300">
                <a:solidFill>
                  <a:schemeClr val="dk1"/>
                </a:solidFill>
                <a:latin typeface="Merriweather"/>
                <a:ea typeface="Merriweather"/>
                <a:cs typeface="Merriweather"/>
                <a:sym typeface="Merriweather"/>
              </a:rPr>
              <a:t> in the county of </a:t>
            </a:r>
            <a:r>
              <a:rPr b="1" lang="pl" sz="1300">
                <a:solidFill>
                  <a:schemeClr val="dk1"/>
                </a:solidFill>
                <a:uFill>
                  <a:noFill/>
                </a:uFill>
                <a:latin typeface="Merriweather"/>
                <a:ea typeface="Merriweather"/>
                <a:cs typeface="Merriweather"/>
                <a:sym typeface="Merriweather"/>
                <a:hlinkClick r:id="rId8">
                  <a:extLst>
                    <a:ext uri="{A12FA001-AC4F-418D-AE19-62706E023703}">
                      <ahyp:hlinkClr val="tx"/>
                    </a:ext>
                  </a:extLst>
                </a:hlinkClick>
              </a:rPr>
              <a:t>Somerset</a:t>
            </a:r>
            <a:r>
              <a:rPr b="1" lang="pl" sz="1300">
                <a:solidFill>
                  <a:schemeClr val="dk1"/>
                </a:solidFill>
                <a:latin typeface="Merriweather"/>
                <a:ea typeface="Merriweather"/>
                <a:cs typeface="Merriweather"/>
                <a:sym typeface="Merriweather"/>
              </a:rPr>
              <a:t> along the coast of </a:t>
            </a:r>
            <a:r>
              <a:rPr b="1" lang="pl" sz="1300">
                <a:solidFill>
                  <a:schemeClr val="dk1"/>
                </a:solidFill>
                <a:uFill>
                  <a:noFill/>
                </a:uFill>
                <a:latin typeface="Merriweather"/>
                <a:ea typeface="Merriweather"/>
                <a:cs typeface="Merriweather"/>
                <a:sym typeface="Merriweather"/>
                <a:hlinkClick r:id="rId9">
                  <a:extLst>
                    <a:ext uri="{A12FA001-AC4F-418D-AE19-62706E023703}">
                      <ahyp:hlinkClr val="tx"/>
                    </a:ext>
                  </a:extLst>
                </a:hlinkClick>
              </a:rPr>
              <a:t>the Bristol Channel</a:t>
            </a:r>
            <a:r>
              <a:rPr b="1" lang="pl" sz="1300">
                <a:solidFill>
                  <a:schemeClr val="dk1"/>
                </a:solidFill>
                <a:latin typeface="Merriweather"/>
                <a:ea typeface="Merriweather"/>
                <a:cs typeface="Merriweather"/>
                <a:sym typeface="Merriweather"/>
              </a:rPr>
              <a:t> , </a:t>
            </a:r>
            <a:r>
              <a:rPr b="1" lang="pl" sz="1300">
                <a:solidFill>
                  <a:schemeClr val="dk1"/>
                </a:solidFill>
                <a:uFill>
                  <a:noFill/>
                </a:uFill>
                <a:latin typeface="Merriweather"/>
                <a:ea typeface="Merriweather"/>
                <a:cs typeface="Merriweather"/>
                <a:sym typeface="Merriweather"/>
                <a:hlinkClick r:id="rId10">
                  <a:extLst>
                    <a:ext uri="{A12FA001-AC4F-418D-AE19-62706E023703}">
                      <ahyp:hlinkClr val="tx"/>
                    </a:ext>
                  </a:extLst>
                </a:hlinkClick>
              </a:rPr>
              <a:t>the Atlantic Ocean</a:t>
            </a:r>
            <a:r>
              <a:rPr b="1" lang="pl" sz="1300">
                <a:solidFill>
                  <a:schemeClr val="dk1"/>
                </a:solidFill>
                <a:latin typeface="Merriweather"/>
                <a:ea typeface="Merriweather"/>
                <a:cs typeface="Merriweather"/>
                <a:sym typeface="Merriweather"/>
              </a:rPr>
              <a:t> and the </a:t>
            </a:r>
            <a:r>
              <a:rPr b="1" lang="pl" sz="1300">
                <a:solidFill>
                  <a:schemeClr val="dk1"/>
                </a:solidFill>
                <a:uFill>
                  <a:noFill/>
                </a:uFill>
                <a:latin typeface="Merriweather"/>
                <a:ea typeface="Merriweather"/>
                <a:cs typeface="Merriweather"/>
                <a:sym typeface="Merriweather"/>
                <a:hlinkClick r:id="rId11">
                  <a:extLst>
                    <a:ext uri="{A12FA001-AC4F-418D-AE19-62706E023703}">
                      <ahyp:hlinkClr val="tx"/>
                    </a:ext>
                  </a:extLst>
                </a:hlinkClick>
              </a:rPr>
              <a:t>Channel </a:t>
            </a:r>
            <a:r>
              <a:rPr b="1" lang="pl" sz="1300">
                <a:solidFill>
                  <a:schemeClr val="dk1"/>
                </a:solidFill>
                <a:uFill>
                  <a:noFill/>
                </a:uFill>
                <a:latin typeface="Merriweather"/>
                <a:ea typeface="Merriweather"/>
                <a:cs typeface="Merriweather"/>
                <a:sym typeface="Merriweather"/>
                <a:hlinkClick r:id="rId12">
                  <a:extLst>
                    <a:ext uri="{A12FA001-AC4F-418D-AE19-62706E023703}">
                      <ahyp:hlinkClr val="tx"/>
                    </a:ext>
                  </a:extLst>
                </a:hlinkClick>
              </a:rPr>
              <a:t>Tunnel</a:t>
            </a:r>
            <a:r>
              <a:rPr b="1" lang="pl" sz="1300">
                <a:solidFill>
                  <a:schemeClr val="dk1"/>
                </a:solidFill>
                <a:latin typeface="Merriweather"/>
                <a:ea typeface="Merriweather"/>
                <a:cs typeface="Merriweather"/>
                <a:sym typeface="Merriweather"/>
              </a:rPr>
              <a:t> to </a:t>
            </a:r>
            <a:r>
              <a:rPr b="1" lang="pl" sz="1300">
                <a:solidFill>
                  <a:schemeClr val="dk1"/>
                </a:solidFill>
                <a:uFill>
                  <a:noFill/>
                </a:uFill>
                <a:latin typeface="Merriweather"/>
                <a:ea typeface="Merriweather"/>
                <a:cs typeface="Merriweather"/>
                <a:sym typeface="Merriweather"/>
                <a:hlinkClick r:id="rId13">
                  <a:extLst>
                    <a:ext uri="{A12FA001-AC4F-418D-AE19-62706E023703}">
                      <ahyp:hlinkClr val="tx"/>
                    </a:ext>
                  </a:extLst>
                </a:hlinkClick>
              </a:rPr>
              <a:t>Poole</a:t>
            </a:r>
            <a:r>
              <a:rPr b="1" lang="pl" sz="1300">
                <a:solidFill>
                  <a:schemeClr val="dk1"/>
                </a:solidFill>
                <a:latin typeface="Merriweather"/>
                <a:ea typeface="Merriweather"/>
                <a:cs typeface="Merriweather"/>
                <a:sym typeface="Merriweather"/>
              </a:rPr>
              <a:t> in the county of </a:t>
            </a:r>
            <a:r>
              <a:rPr b="1" lang="pl" sz="1300">
                <a:solidFill>
                  <a:schemeClr val="dk1"/>
                </a:solidFill>
                <a:uFill>
                  <a:noFill/>
                </a:uFill>
                <a:latin typeface="Merriweather"/>
                <a:ea typeface="Merriweather"/>
                <a:cs typeface="Merriweather"/>
                <a:sym typeface="Merriweather"/>
                <a:hlinkClick r:id="rId14">
                  <a:extLst>
                    <a:ext uri="{A12FA001-AC4F-418D-AE19-62706E023703}">
                      <ahyp:hlinkClr val="tx"/>
                    </a:ext>
                  </a:extLst>
                </a:hlinkClick>
              </a:rPr>
              <a:t>Dorset</a:t>
            </a:r>
            <a:r>
              <a:rPr b="1" lang="pl" sz="1300">
                <a:solidFill>
                  <a:schemeClr val="dk1"/>
                </a:solidFill>
                <a:latin typeface="Merriweather"/>
                <a:ea typeface="Merriweather"/>
                <a:cs typeface="Merriweather"/>
                <a:sym typeface="Merriweather"/>
              </a:rPr>
              <a:t> . It is the longest hiking trail in </a:t>
            </a:r>
            <a:r>
              <a:rPr b="1" lang="pl" sz="1300">
                <a:solidFill>
                  <a:schemeClr val="dk1"/>
                </a:solidFill>
                <a:uFill>
                  <a:noFill/>
                </a:uFill>
                <a:latin typeface="Merriweather"/>
                <a:ea typeface="Merriweather"/>
                <a:cs typeface="Merriweather"/>
                <a:sym typeface="Merriweather"/>
                <a:hlinkClick r:id="rId15">
                  <a:extLst>
                    <a:ext uri="{A12FA001-AC4F-418D-AE19-62706E023703}">
                      <ahyp:hlinkClr val="tx"/>
                    </a:ext>
                  </a:extLst>
                </a:hlinkClick>
              </a:rPr>
              <a:t>Great Britain</a:t>
            </a:r>
            <a:r>
              <a:rPr b="1" lang="pl">
                <a:solidFill>
                  <a:schemeClr val="dk1"/>
                </a:solidFill>
                <a:uFill>
                  <a:noFill/>
                </a:uFill>
                <a:hlinkClick r:id="rId16">
                  <a:extLst>
                    <a:ext uri="{A12FA001-AC4F-418D-AE19-62706E023703}">
                      <ahyp:hlinkClr val="tx"/>
                    </a:ext>
                  </a:extLst>
                </a:hlinkClick>
              </a:rPr>
              <a:t> </a:t>
            </a:r>
            <a:endParaRPr b="1">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39"/>
                                        </p:tgtEl>
                                        <p:attrNameLst>
                                          <p:attrName>style.visibility</p:attrName>
                                        </p:attrNameLst>
                                      </p:cBhvr>
                                      <p:to>
                                        <p:strVal val="visible"/>
                                      </p:to>
                                    </p:set>
                                    <p:anim calcmode="lin" valueType="num">
                                      <p:cBhvr additive="base">
                                        <p:cTn dur="1000"/>
                                        <p:tgtEl>
                                          <p:spTgt spid="339"/>
                                        </p:tgtEl>
                                        <p:attrNameLst>
                                          <p:attrName>ppt_w</p:attrName>
                                        </p:attrNameLst>
                                      </p:cBhvr>
                                      <p:tavLst>
                                        <p:tav fmla="" tm="0">
                                          <p:val>
                                            <p:strVal val="0"/>
                                          </p:val>
                                        </p:tav>
                                        <p:tav fmla="" tm="100000">
                                          <p:val>
                                            <p:strVal val="#ppt_w"/>
                                          </p:val>
                                        </p:tav>
                                      </p:tavLst>
                                    </p:anim>
                                    <p:anim calcmode="lin" valueType="num">
                                      <p:cBhvr additive="base">
                                        <p:cTn dur="1000"/>
                                        <p:tgtEl>
                                          <p:spTgt spid="33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3" name="Shape 343"/>
        <p:cNvGrpSpPr/>
        <p:nvPr/>
      </p:nvGrpSpPr>
      <p:grpSpPr>
        <a:xfrm>
          <a:off x="0" y="0"/>
          <a:ext cx="0" cy="0"/>
          <a:chOff x="0" y="0"/>
          <a:chExt cx="0" cy="0"/>
        </a:xfrm>
      </p:grpSpPr>
      <p:sp>
        <p:nvSpPr>
          <p:cNvPr id="344" name="Google Shape;344;p70"/>
          <p:cNvSpPr txBox="1"/>
          <p:nvPr/>
        </p:nvSpPr>
        <p:spPr>
          <a:xfrm>
            <a:off x="288150" y="202400"/>
            <a:ext cx="3832500" cy="523200"/>
          </a:xfrm>
          <a:prstGeom prst="rect">
            <a:avLst/>
          </a:prstGeom>
          <a:noFill/>
          <a:ln>
            <a:noFill/>
          </a:ln>
        </p:spPr>
        <p:txBody>
          <a:bodyPr anchorCtr="0" anchor="t" bIns="91425" lIns="91425" spcFirstLastPara="1" rIns="91425" wrap="square" tIns="91425">
            <a:spAutoFit/>
          </a:bodyPr>
          <a:lstStyle/>
          <a:p>
            <a:pPr indent="-228600" lvl="0" marL="269999" marR="0" rtl="0" algn="ctr">
              <a:lnSpc>
                <a:spcPct val="115000"/>
              </a:lnSpc>
              <a:spcBef>
                <a:spcPts val="1400"/>
              </a:spcBef>
              <a:spcAft>
                <a:spcPts val="300"/>
              </a:spcAft>
              <a:buNone/>
            </a:pPr>
            <a:r>
              <a:rPr b="1" i="1" lang="pl" sz="2200">
                <a:solidFill>
                  <a:schemeClr val="dk1"/>
                </a:solidFill>
                <a:latin typeface="Merriweather"/>
                <a:ea typeface="Merriweather"/>
                <a:cs typeface="Merriweather"/>
                <a:sym typeface="Merriweather"/>
              </a:rPr>
              <a:t>Popular British proverbs :</a:t>
            </a:r>
            <a:endParaRPr b="1" i="1" sz="2200"/>
          </a:p>
        </p:txBody>
      </p:sp>
      <p:sp>
        <p:nvSpPr>
          <p:cNvPr id="345" name="Google Shape;345;p70"/>
          <p:cNvSpPr txBox="1"/>
          <p:nvPr/>
        </p:nvSpPr>
        <p:spPr>
          <a:xfrm>
            <a:off x="210050" y="887200"/>
            <a:ext cx="3000000" cy="4002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15000"/>
              </a:lnSpc>
              <a:spcBef>
                <a:spcPts val="1400"/>
              </a:spcBef>
              <a:spcAft>
                <a:spcPts val="0"/>
              </a:spcAft>
              <a:buClr>
                <a:schemeClr val="dk1"/>
              </a:buClr>
              <a:buSzPts val="1400"/>
              <a:buFont typeface="Merriweather"/>
              <a:buChar char="★"/>
            </a:pPr>
            <a:r>
              <a:rPr b="1" lang="pl">
                <a:solidFill>
                  <a:schemeClr val="dk1"/>
                </a:solidFill>
                <a:latin typeface="Merriweather"/>
                <a:ea typeface="Merriweather"/>
                <a:cs typeface="Merriweather"/>
                <a:sym typeface="Merriweather"/>
              </a:rPr>
              <a:t>Many hands make light work.</a:t>
            </a:r>
            <a:endParaRPr b="1">
              <a:solidFill>
                <a:schemeClr val="dk1"/>
              </a:solidFill>
              <a:latin typeface="Merriweather"/>
              <a:ea typeface="Merriweather"/>
              <a:cs typeface="Merriweather"/>
              <a:sym typeface="Merriweather"/>
            </a:endParaRPr>
          </a:p>
        </p:txBody>
      </p:sp>
      <p:sp>
        <p:nvSpPr>
          <p:cNvPr id="346" name="Google Shape;346;p70"/>
          <p:cNvSpPr txBox="1"/>
          <p:nvPr/>
        </p:nvSpPr>
        <p:spPr>
          <a:xfrm>
            <a:off x="1572000" y="1448988"/>
            <a:ext cx="3000000" cy="4002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15000"/>
              </a:lnSpc>
              <a:spcBef>
                <a:spcPts val="1400"/>
              </a:spcBef>
              <a:spcAft>
                <a:spcPts val="0"/>
              </a:spcAft>
              <a:buClr>
                <a:schemeClr val="dk1"/>
              </a:buClr>
              <a:buSzPts val="1400"/>
              <a:buFont typeface="Merriweather"/>
              <a:buChar char="★"/>
            </a:pPr>
            <a:r>
              <a:rPr b="1" lang="pl">
                <a:solidFill>
                  <a:schemeClr val="dk1"/>
                </a:solidFill>
                <a:latin typeface="Merriweather"/>
                <a:ea typeface="Merriweather"/>
                <a:cs typeface="Merriweather"/>
                <a:sym typeface="Merriweather"/>
              </a:rPr>
              <a:t>Strike while the iron is hot.</a:t>
            </a:r>
            <a:endParaRPr b="1"/>
          </a:p>
        </p:txBody>
      </p:sp>
      <p:sp>
        <p:nvSpPr>
          <p:cNvPr id="347" name="Google Shape;347;p70"/>
          <p:cNvSpPr txBox="1"/>
          <p:nvPr/>
        </p:nvSpPr>
        <p:spPr>
          <a:xfrm>
            <a:off x="704400" y="2508025"/>
            <a:ext cx="3000000" cy="4002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15000"/>
              </a:lnSpc>
              <a:spcBef>
                <a:spcPts val="1400"/>
              </a:spcBef>
              <a:spcAft>
                <a:spcPts val="0"/>
              </a:spcAft>
              <a:buClr>
                <a:schemeClr val="dk1"/>
              </a:buClr>
              <a:buSzPts val="1400"/>
              <a:buFont typeface="Merriweather"/>
              <a:buChar char="★"/>
            </a:pPr>
            <a:r>
              <a:rPr b="1" lang="pl">
                <a:solidFill>
                  <a:schemeClr val="dk1"/>
                </a:solidFill>
                <a:latin typeface="Merriweather"/>
                <a:ea typeface="Merriweather"/>
                <a:cs typeface="Merriweather"/>
                <a:sym typeface="Merriweather"/>
              </a:rPr>
              <a:t> Honesty is the best policy.</a:t>
            </a:r>
            <a:endParaRPr b="1"/>
          </a:p>
        </p:txBody>
      </p:sp>
      <p:sp>
        <p:nvSpPr>
          <p:cNvPr id="348" name="Google Shape;348;p70"/>
          <p:cNvSpPr txBox="1"/>
          <p:nvPr/>
        </p:nvSpPr>
        <p:spPr>
          <a:xfrm>
            <a:off x="210050" y="1978500"/>
            <a:ext cx="3000000" cy="4002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15000"/>
              </a:lnSpc>
              <a:spcBef>
                <a:spcPts val="1400"/>
              </a:spcBef>
              <a:spcAft>
                <a:spcPts val="0"/>
              </a:spcAft>
              <a:buClr>
                <a:schemeClr val="dk1"/>
              </a:buClr>
              <a:buSzPts val="1400"/>
              <a:buFont typeface="Merriweather"/>
              <a:buChar char="★"/>
            </a:pPr>
            <a:r>
              <a:rPr b="1" lang="pl">
                <a:solidFill>
                  <a:schemeClr val="dk1"/>
                </a:solidFill>
                <a:latin typeface="Merriweather"/>
                <a:ea typeface="Merriweather"/>
                <a:cs typeface="Merriweather"/>
                <a:sym typeface="Merriweather"/>
              </a:rPr>
              <a:t>Don't judge a book by its cover.</a:t>
            </a:r>
            <a:endParaRPr b="1"/>
          </a:p>
        </p:txBody>
      </p:sp>
      <p:sp>
        <p:nvSpPr>
          <p:cNvPr id="349" name="Google Shape;349;p70"/>
          <p:cNvSpPr txBox="1"/>
          <p:nvPr/>
        </p:nvSpPr>
        <p:spPr>
          <a:xfrm>
            <a:off x="4572000" y="263900"/>
            <a:ext cx="3000000" cy="4002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15000"/>
              </a:lnSpc>
              <a:spcBef>
                <a:spcPts val="1400"/>
              </a:spcBef>
              <a:spcAft>
                <a:spcPts val="0"/>
              </a:spcAft>
              <a:buClr>
                <a:schemeClr val="dk1"/>
              </a:buClr>
              <a:buSzPts val="1400"/>
              <a:buFont typeface="Merriweather"/>
              <a:buChar char="★"/>
            </a:pPr>
            <a:r>
              <a:rPr b="1" lang="pl">
                <a:solidFill>
                  <a:schemeClr val="dk1"/>
                </a:solidFill>
                <a:latin typeface="Merriweather"/>
                <a:ea typeface="Merriweather"/>
                <a:cs typeface="Merriweather"/>
                <a:sym typeface="Merriweather"/>
              </a:rPr>
              <a:t>Better late than never.</a:t>
            </a:r>
            <a:endParaRPr b="1"/>
          </a:p>
        </p:txBody>
      </p:sp>
      <p:sp>
        <p:nvSpPr>
          <p:cNvPr id="350" name="Google Shape;350;p70"/>
          <p:cNvSpPr txBox="1"/>
          <p:nvPr/>
        </p:nvSpPr>
        <p:spPr>
          <a:xfrm>
            <a:off x="5841775" y="775650"/>
            <a:ext cx="3000000" cy="4002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15000"/>
              </a:lnSpc>
              <a:spcBef>
                <a:spcPts val="1400"/>
              </a:spcBef>
              <a:spcAft>
                <a:spcPts val="0"/>
              </a:spcAft>
              <a:buClr>
                <a:schemeClr val="dk1"/>
              </a:buClr>
              <a:buSzPts val="1400"/>
              <a:buFont typeface="Merriweather"/>
              <a:buChar char="★"/>
            </a:pPr>
            <a:r>
              <a:rPr b="1" lang="pl">
                <a:solidFill>
                  <a:schemeClr val="dk1"/>
                </a:solidFill>
                <a:latin typeface="Merriweather"/>
                <a:ea typeface="Merriweather"/>
                <a:cs typeface="Merriweather"/>
                <a:sym typeface="Merriweather"/>
              </a:rPr>
              <a:t>Rome wasn't built in a day.</a:t>
            </a:r>
            <a:endParaRPr b="1"/>
          </a:p>
        </p:txBody>
      </p:sp>
      <p:sp>
        <p:nvSpPr>
          <p:cNvPr id="351" name="Google Shape;351;p70"/>
          <p:cNvSpPr txBox="1"/>
          <p:nvPr/>
        </p:nvSpPr>
        <p:spPr>
          <a:xfrm>
            <a:off x="4847325" y="1287400"/>
            <a:ext cx="3000000" cy="4002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15000"/>
              </a:lnSpc>
              <a:spcBef>
                <a:spcPts val="1400"/>
              </a:spcBef>
              <a:spcAft>
                <a:spcPts val="0"/>
              </a:spcAft>
              <a:buClr>
                <a:schemeClr val="dk1"/>
              </a:buClr>
              <a:buSzPts val="1400"/>
              <a:buFont typeface="Merriweather"/>
              <a:buChar char="★"/>
            </a:pPr>
            <a:r>
              <a:rPr b="1" lang="pl">
                <a:solidFill>
                  <a:schemeClr val="dk1"/>
                </a:solidFill>
                <a:latin typeface="Merriweather"/>
                <a:ea typeface="Merriweather"/>
                <a:cs typeface="Merriweather"/>
                <a:sym typeface="Merriweather"/>
              </a:rPr>
              <a:t>Easy come, easy go.</a:t>
            </a:r>
            <a:endParaRPr b="1"/>
          </a:p>
        </p:txBody>
      </p:sp>
      <p:sp>
        <p:nvSpPr>
          <p:cNvPr id="352" name="Google Shape;352;p70"/>
          <p:cNvSpPr txBox="1"/>
          <p:nvPr/>
        </p:nvSpPr>
        <p:spPr>
          <a:xfrm>
            <a:off x="6547425" y="1687600"/>
            <a:ext cx="3000000" cy="4002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15000"/>
              </a:lnSpc>
              <a:spcBef>
                <a:spcPts val="1400"/>
              </a:spcBef>
              <a:spcAft>
                <a:spcPts val="0"/>
              </a:spcAft>
              <a:buClr>
                <a:schemeClr val="dk1"/>
              </a:buClr>
              <a:buSzPts val="1400"/>
              <a:buFont typeface="Merriweather"/>
              <a:buChar char="★"/>
            </a:pPr>
            <a:r>
              <a:rPr b="1" lang="pl">
                <a:solidFill>
                  <a:schemeClr val="dk1"/>
                </a:solidFill>
                <a:latin typeface="Merriweather"/>
                <a:ea typeface="Merriweather"/>
                <a:cs typeface="Merriweather"/>
                <a:sym typeface="Merriweather"/>
              </a:rPr>
              <a:t> My hands are tied.</a:t>
            </a:r>
            <a:endParaRPr b="1"/>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44"/>
                                        </p:tgtEl>
                                        <p:attrNameLst>
                                          <p:attrName>style.visibility</p:attrName>
                                        </p:attrNameLst>
                                      </p:cBhvr>
                                      <p:to>
                                        <p:strVal val="visible"/>
                                      </p:to>
                                    </p:set>
                                    <p:anim calcmode="lin" valueType="num">
                                      <p:cBhvr additive="base">
                                        <p:cTn dur="1000"/>
                                        <p:tgtEl>
                                          <p:spTgt spid="344"/>
                                        </p:tgtEl>
                                        <p:attrNameLst>
                                          <p:attrName>ppt_w</p:attrName>
                                        </p:attrNameLst>
                                      </p:cBhvr>
                                      <p:tavLst>
                                        <p:tav fmla="" tm="0">
                                          <p:val>
                                            <p:strVal val="0"/>
                                          </p:val>
                                        </p:tav>
                                        <p:tav fmla="" tm="100000">
                                          <p:val>
                                            <p:strVal val="#ppt_w"/>
                                          </p:val>
                                        </p:tav>
                                      </p:tavLst>
                                    </p:anim>
                                    <p:anim calcmode="lin" valueType="num">
                                      <p:cBhvr additive="base">
                                        <p:cTn dur="1000"/>
                                        <p:tgtEl>
                                          <p:spTgt spid="344"/>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5"/>
                                        </p:tgtEl>
                                        <p:attrNameLst>
                                          <p:attrName>style.visibility</p:attrName>
                                        </p:attrNameLst>
                                      </p:cBhvr>
                                      <p:to>
                                        <p:strVal val="visible"/>
                                      </p:to>
                                    </p:set>
                                    <p:animEffect filter="fade" transition="in">
                                      <p:cBhvr>
                                        <p:cTn dur="1000"/>
                                        <p:tgtEl>
                                          <p:spTgt spid="3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6"/>
                                        </p:tgtEl>
                                        <p:attrNameLst>
                                          <p:attrName>style.visibility</p:attrName>
                                        </p:attrNameLst>
                                      </p:cBhvr>
                                      <p:to>
                                        <p:strVal val="visible"/>
                                      </p:to>
                                    </p:set>
                                    <p:animEffect filter="fade" transition="in">
                                      <p:cBhvr>
                                        <p:cTn dur="1000"/>
                                        <p:tgtEl>
                                          <p:spTgt spid="3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8"/>
                                        </p:tgtEl>
                                        <p:attrNameLst>
                                          <p:attrName>style.visibility</p:attrName>
                                        </p:attrNameLst>
                                      </p:cBhvr>
                                      <p:to>
                                        <p:strVal val="visible"/>
                                      </p:to>
                                    </p:set>
                                    <p:animEffect filter="fade" transition="in">
                                      <p:cBhvr>
                                        <p:cTn dur="1000"/>
                                        <p:tgtEl>
                                          <p:spTgt spid="3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7"/>
                                        </p:tgtEl>
                                        <p:attrNameLst>
                                          <p:attrName>style.visibility</p:attrName>
                                        </p:attrNameLst>
                                      </p:cBhvr>
                                      <p:to>
                                        <p:strVal val="visible"/>
                                      </p:to>
                                    </p:set>
                                    <p:animEffect filter="fade" transition="in">
                                      <p:cBhvr>
                                        <p:cTn dur="1000"/>
                                        <p:tgtEl>
                                          <p:spTgt spid="3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1000"/>
                                        <p:tgtEl>
                                          <p:spTgt spid="3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1000"/>
                                        <p:tgtEl>
                                          <p:spTgt spid="3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1"/>
                                        </p:tgtEl>
                                        <p:attrNameLst>
                                          <p:attrName>style.visibility</p:attrName>
                                        </p:attrNameLst>
                                      </p:cBhvr>
                                      <p:to>
                                        <p:strVal val="visible"/>
                                      </p:to>
                                    </p:set>
                                    <p:animEffect filter="fade" transition="in">
                                      <p:cBhvr>
                                        <p:cTn dur="1000"/>
                                        <p:tgtEl>
                                          <p:spTgt spid="3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2"/>
                                        </p:tgtEl>
                                        <p:attrNameLst>
                                          <p:attrName>style.visibility</p:attrName>
                                        </p:attrNameLst>
                                      </p:cBhvr>
                                      <p:to>
                                        <p:strVal val="visible"/>
                                      </p:to>
                                    </p:set>
                                    <p:animEffect filter="fade" transition="in">
                                      <p:cBhvr>
                                        <p:cTn dur="1000"/>
                                        <p:tgtEl>
                                          <p:spTgt spid="3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6" name="Shape 356"/>
        <p:cNvGrpSpPr/>
        <p:nvPr/>
      </p:nvGrpSpPr>
      <p:grpSpPr>
        <a:xfrm>
          <a:off x="0" y="0"/>
          <a:ext cx="0" cy="0"/>
          <a:chOff x="0" y="0"/>
          <a:chExt cx="0" cy="0"/>
        </a:xfrm>
      </p:grpSpPr>
      <p:sp>
        <p:nvSpPr>
          <p:cNvPr id="357" name="Google Shape;357;p71"/>
          <p:cNvSpPr txBox="1"/>
          <p:nvPr/>
        </p:nvSpPr>
        <p:spPr>
          <a:xfrm>
            <a:off x="0" y="-154600"/>
            <a:ext cx="9144000" cy="1286700"/>
          </a:xfrm>
          <a:prstGeom prst="rect">
            <a:avLst/>
          </a:prstGeom>
          <a:noFill/>
          <a:ln>
            <a:noFill/>
          </a:ln>
        </p:spPr>
        <p:txBody>
          <a:bodyPr anchorCtr="0" anchor="t" bIns="91425" lIns="91425" spcFirstLastPara="1" rIns="91425" wrap="square" tIns="91425">
            <a:spAutoFit/>
          </a:bodyPr>
          <a:lstStyle/>
          <a:p>
            <a:pPr indent="-228600" lvl="0" marL="269999" marR="0" rtl="0" algn="ctr">
              <a:lnSpc>
                <a:spcPct val="115000"/>
              </a:lnSpc>
              <a:spcBef>
                <a:spcPts val="0"/>
              </a:spcBef>
              <a:spcAft>
                <a:spcPts val="0"/>
              </a:spcAft>
              <a:buNone/>
            </a:pPr>
            <a:r>
              <a:t/>
            </a:r>
            <a:endParaRPr b="1" sz="2200">
              <a:solidFill>
                <a:schemeClr val="dk1"/>
              </a:solidFill>
              <a:latin typeface="Merriweather"/>
              <a:ea typeface="Merriweather"/>
              <a:cs typeface="Merriweather"/>
              <a:sym typeface="Merriweather"/>
            </a:endParaRPr>
          </a:p>
          <a:p>
            <a:pPr indent="-228600" lvl="0" marL="269999" marR="0" rtl="0" algn="ctr">
              <a:lnSpc>
                <a:spcPct val="115000"/>
              </a:lnSpc>
              <a:spcBef>
                <a:spcPts val="300"/>
              </a:spcBef>
              <a:spcAft>
                <a:spcPts val="0"/>
              </a:spcAft>
              <a:buNone/>
            </a:pPr>
            <a:r>
              <a:rPr b="1" lang="pl" sz="2200">
                <a:solidFill>
                  <a:schemeClr val="dk1"/>
                </a:solidFill>
                <a:latin typeface="Merriweather"/>
                <a:ea typeface="Merriweather"/>
                <a:cs typeface="Merriweather"/>
                <a:sym typeface="Merriweather"/>
              </a:rPr>
              <a:t>Common British phrases:</a:t>
            </a:r>
            <a:endParaRPr b="1" sz="2200">
              <a:solidFill>
                <a:schemeClr val="dk1"/>
              </a:solidFill>
              <a:latin typeface="Merriweather"/>
              <a:ea typeface="Merriweather"/>
              <a:cs typeface="Merriweather"/>
              <a:sym typeface="Merriweather"/>
            </a:endParaRPr>
          </a:p>
          <a:p>
            <a:pPr indent="0" lvl="0" marL="41399" marR="0" rtl="0" algn="ctr">
              <a:lnSpc>
                <a:spcPct val="115000"/>
              </a:lnSpc>
              <a:spcBef>
                <a:spcPts val="300"/>
              </a:spcBef>
              <a:spcAft>
                <a:spcPts val="300"/>
              </a:spcAft>
              <a:buNone/>
            </a:pPr>
            <a:r>
              <a:t/>
            </a:r>
            <a:endParaRPr b="1" sz="1600">
              <a:solidFill>
                <a:schemeClr val="dk1"/>
              </a:solidFill>
              <a:latin typeface="Merriweather"/>
              <a:ea typeface="Merriweather"/>
              <a:cs typeface="Merriweather"/>
              <a:sym typeface="Merriweather"/>
            </a:endParaRPr>
          </a:p>
        </p:txBody>
      </p:sp>
      <p:sp>
        <p:nvSpPr>
          <p:cNvPr id="358" name="Google Shape;358;p71"/>
          <p:cNvSpPr txBox="1"/>
          <p:nvPr/>
        </p:nvSpPr>
        <p:spPr>
          <a:xfrm>
            <a:off x="109175" y="1062325"/>
            <a:ext cx="2426700" cy="461700"/>
          </a:xfrm>
          <a:prstGeom prst="rect">
            <a:avLst/>
          </a:prstGeom>
          <a:noFill/>
          <a:ln>
            <a:noFill/>
          </a:ln>
        </p:spPr>
        <p:txBody>
          <a:bodyPr anchorCtr="0" anchor="t" bIns="91425" lIns="91425" spcFirstLastPara="1" rIns="91425" wrap="square" tIns="91425">
            <a:spAutoFit/>
          </a:bodyPr>
          <a:lstStyle/>
          <a:p>
            <a:pPr indent="-228600" lvl="0" marL="269999" marR="0" rtl="0" algn="ctr">
              <a:lnSpc>
                <a:spcPct val="115000"/>
              </a:lnSpc>
              <a:spcBef>
                <a:spcPts val="0"/>
              </a:spcBef>
              <a:spcAft>
                <a:spcPts val="300"/>
              </a:spcAft>
              <a:buNone/>
            </a:pPr>
            <a:r>
              <a:rPr b="1" lang="pl" sz="1800">
                <a:solidFill>
                  <a:schemeClr val="dk1"/>
                </a:solidFill>
                <a:latin typeface="Merriweather"/>
                <a:ea typeface="Merriweather"/>
                <a:cs typeface="Merriweather"/>
                <a:sym typeface="Merriweather"/>
              </a:rPr>
              <a:t>Fancy a cuppa?</a:t>
            </a:r>
            <a:endParaRPr b="1" sz="1800"/>
          </a:p>
        </p:txBody>
      </p:sp>
      <p:sp>
        <p:nvSpPr>
          <p:cNvPr id="359" name="Google Shape;359;p71"/>
          <p:cNvSpPr txBox="1"/>
          <p:nvPr/>
        </p:nvSpPr>
        <p:spPr>
          <a:xfrm>
            <a:off x="3921075" y="1443000"/>
            <a:ext cx="920100" cy="461700"/>
          </a:xfrm>
          <a:prstGeom prst="rect">
            <a:avLst/>
          </a:prstGeom>
          <a:noFill/>
          <a:ln>
            <a:noFill/>
          </a:ln>
        </p:spPr>
        <p:txBody>
          <a:bodyPr anchorCtr="0" anchor="t" bIns="91425" lIns="91425" spcFirstLastPara="1" rIns="91425" wrap="square" tIns="91425">
            <a:spAutoFit/>
          </a:bodyPr>
          <a:lstStyle/>
          <a:p>
            <a:pPr indent="-228600" lvl="0" marL="269999" marR="0" rtl="0" algn="l">
              <a:lnSpc>
                <a:spcPct val="115000"/>
              </a:lnSpc>
              <a:spcBef>
                <a:spcPts val="0"/>
              </a:spcBef>
              <a:spcAft>
                <a:spcPts val="300"/>
              </a:spcAft>
              <a:buNone/>
            </a:pPr>
            <a:r>
              <a:rPr b="1" lang="pl" sz="1800">
                <a:solidFill>
                  <a:schemeClr val="dk1"/>
                </a:solidFill>
                <a:latin typeface="Merriweather"/>
                <a:ea typeface="Merriweather"/>
                <a:cs typeface="Merriweather"/>
                <a:sym typeface="Merriweather"/>
              </a:rPr>
              <a:t>Alright?</a:t>
            </a:r>
            <a:endParaRPr b="1" sz="1800"/>
          </a:p>
        </p:txBody>
      </p:sp>
      <p:sp>
        <p:nvSpPr>
          <p:cNvPr id="360" name="Google Shape;360;p71"/>
          <p:cNvSpPr txBox="1"/>
          <p:nvPr/>
        </p:nvSpPr>
        <p:spPr>
          <a:xfrm>
            <a:off x="5989700" y="1062325"/>
            <a:ext cx="2165100" cy="461700"/>
          </a:xfrm>
          <a:prstGeom prst="rect">
            <a:avLst/>
          </a:prstGeom>
          <a:noFill/>
          <a:ln>
            <a:noFill/>
          </a:ln>
        </p:spPr>
        <p:txBody>
          <a:bodyPr anchorCtr="0" anchor="t" bIns="91425" lIns="91425" spcFirstLastPara="1" rIns="91425" wrap="square" tIns="91425">
            <a:spAutoFit/>
          </a:bodyPr>
          <a:lstStyle/>
          <a:p>
            <a:pPr indent="-228600" lvl="0" marL="269999" marR="0" rtl="0" algn="l">
              <a:lnSpc>
                <a:spcPct val="115000"/>
              </a:lnSpc>
              <a:spcBef>
                <a:spcPts val="0"/>
              </a:spcBef>
              <a:spcAft>
                <a:spcPts val="300"/>
              </a:spcAft>
              <a:buNone/>
            </a:pPr>
            <a:r>
              <a:rPr b="1" lang="pl" sz="1800">
                <a:solidFill>
                  <a:schemeClr val="dk1"/>
                </a:solidFill>
                <a:latin typeface="Merriweather"/>
                <a:ea typeface="Merriweather"/>
                <a:cs typeface="Merriweather"/>
                <a:sym typeface="Merriweather"/>
              </a:rPr>
              <a:t> I'm knackered.</a:t>
            </a:r>
            <a:endParaRPr b="1" sz="1800"/>
          </a:p>
        </p:txBody>
      </p:sp>
      <p:sp>
        <p:nvSpPr>
          <p:cNvPr id="361" name="Google Shape;361;p71"/>
          <p:cNvSpPr txBox="1"/>
          <p:nvPr/>
        </p:nvSpPr>
        <p:spPr>
          <a:xfrm>
            <a:off x="508750" y="1992725"/>
            <a:ext cx="2488200" cy="461700"/>
          </a:xfrm>
          <a:prstGeom prst="rect">
            <a:avLst/>
          </a:prstGeom>
          <a:noFill/>
          <a:ln>
            <a:noFill/>
          </a:ln>
        </p:spPr>
        <p:txBody>
          <a:bodyPr anchorCtr="0" anchor="t" bIns="91425" lIns="91425" spcFirstLastPara="1" rIns="91425" wrap="square" tIns="91425">
            <a:spAutoFit/>
          </a:bodyPr>
          <a:lstStyle/>
          <a:p>
            <a:pPr indent="-228600" lvl="0" marL="269999" marR="0" rtl="0" algn="l">
              <a:lnSpc>
                <a:spcPct val="115000"/>
              </a:lnSpc>
              <a:spcBef>
                <a:spcPts val="0"/>
              </a:spcBef>
              <a:spcAft>
                <a:spcPts val="300"/>
              </a:spcAft>
              <a:buNone/>
            </a:pPr>
            <a:r>
              <a:rPr b="1" lang="pl" sz="1800">
                <a:solidFill>
                  <a:schemeClr val="dk1"/>
                </a:solidFill>
                <a:latin typeface="Merriweather"/>
                <a:ea typeface="Merriweather"/>
                <a:cs typeface="Merriweather"/>
                <a:sym typeface="Merriweather"/>
              </a:rPr>
              <a:t>I'm chuffed to bits.</a:t>
            </a:r>
            <a:endParaRPr b="1" sz="1800"/>
          </a:p>
        </p:txBody>
      </p:sp>
      <p:sp>
        <p:nvSpPr>
          <p:cNvPr id="362" name="Google Shape;362;p71"/>
          <p:cNvSpPr txBox="1"/>
          <p:nvPr/>
        </p:nvSpPr>
        <p:spPr>
          <a:xfrm>
            <a:off x="6539425" y="1904700"/>
            <a:ext cx="1932300" cy="461700"/>
          </a:xfrm>
          <a:prstGeom prst="rect">
            <a:avLst/>
          </a:prstGeom>
          <a:noFill/>
          <a:ln>
            <a:noFill/>
          </a:ln>
        </p:spPr>
        <p:txBody>
          <a:bodyPr anchorCtr="0" anchor="t" bIns="91425" lIns="91425" spcFirstLastPara="1" rIns="91425" wrap="square" tIns="91425">
            <a:spAutoFit/>
          </a:bodyPr>
          <a:lstStyle/>
          <a:p>
            <a:pPr indent="-228600" lvl="0" marL="269999" marR="0" rtl="0" algn="l">
              <a:lnSpc>
                <a:spcPct val="115000"/>
              </a:lnSpc>
              <a:spcBef>
                <a:spcPts val="0"/>
              </a:spcBef>
              <a:spcAft>
                <a:spcPts val="300"/>
              </a:spcAft>
              <a:buNone/>
            </a:pPr>
            <a:r>
              <a:rPr b="1" lang="pl" sz="1800">
                <a:solidFill>
                  <a:schemeClr val="dk1"/>
                </a:solidFill>
                <a:latin typeface="Merriweather"/>
                <a:ea typeface="Merriweather"/>
                <a:cs typeface="Merriweather"/>
                <a:sym typeface="Merriweather"/>
              </a:rPr>
              <a:t>That's rubbish.</a:t>
            </a:r>
            <a:endParaRPr b="1" sz="1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57"/>
                                        </p:tgtEl>
                                        <p:attrNameLst>
                                          <p:attrName>style.visibility</p:attrName>
                                        </p:attrNameLst>
                                      </p:cBhvr>
                                      <p:to>
                                        <p:strVal val="visible"/>
                                      </p:to>
                                    </p:set>
                                    <p:anim calcmode="lin" valueType="num">
                                      <p:cBhvr additive="base">
                                        <p:cTn dur="1000"/>
                                        <p:tgtEl>
                                          <p:spTgt spid="357"/>
                                        </p:tgtEl>
                                        <p:attrNameLst>
                                          <p:attrName>ppt_w</p:attrName>
                                        </p:attrNameLst>
                                      </p:cBhvr>
                                      <p:tavLst>
                                        <p:tav fmla="" tm="0">
                                          <p:val>
                                            <p:strVal val="0"/>
                                          </p:val>
                                        </p:tav>
                                        <p:tav fmla="" tm="100000">
                                          <p:val>
                                            <p:strVal val="#ppt_w"/>
                                          </p:val>
                                        </p:tav>
                                      </p:tavLst>
                                    </p:anim>
                                    <p:anim calcmode="lin" valueType="num">
                                      <p:cBhvr additive="base">
                                        <p:cTn dur="1000"/>
                                        <p:tgtEl>
                                          <p:spTgt spid="35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8"/>
                                        </p:tgtEl>
                                        <p:attrNameLst>
                                          <p:attrName>style.visibility</p:attrName>
                                        </p:attrNameLst>
                                      </p:cBhvr>
                                      <p:to>
                                        <p:strVal val="visible"/>
                                      </p:to>
                                    </p:set>
                                    <p:animEffect filter="fade" transition="in">
                                      <p:cBhvr>
                                        <p:cTn dur="1000"/>
                                        <p:tgtEl>
                                          <p:spTgt spid="3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9"/>
                                        </p:tgtEl>
                                        <p:attrNameLst>
                                          <p:attrName>style.visibility</p:attrName>
                                        </p:attrNameLst>
                                      </p:cBhvr>
                                      <p:to>
                                        <p:strVal val="visible"/>
                                      </p:to>
                                    </p:set>
                                    <p:animEffect filter="fade" transition="in">
                                      <p:cBhvr>
                                        <p:cTn dur="1000"/>
                                        <p:tgtEl>
                                          <p:spTgt spid="3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1000"/>
                                        <p:tgtEl>
                                          <p:spTgt spid="3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0"/>
                                        </p:tgtEl>
                                        <p:attrNameLst>
                                          <p:attrName>style.visibility</p:attrName>
                                        </p:attrNameLst>
                                      </p:cBhvr>
                                      <p:to>
                                        <p:strVal val="visible"/>
                                      </p:to>
                                    </p:set>
                                    <p:animEffect filter="fade" transition="in">
                                      <p:cBhvr>
                                        <p:cTn dur="1000"/>
                                        <p:tgtEl>
                                          <p:spTgt spid="3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1"/>
                                        </p:tgtEl>
                                        <p:attrNameLst>
                                          <p:attrName>style.visibility</p:attrName>
                                        </p:attrNameLst>
                                      </p:cBhvr>
                                      <p:to>
                                        <p:strVal val="visible"/>
                                      </p:to>
                                    </p:set>
                                    <p:animEffect filter="fade" transition="in">
                                      <p:cBhvr>
                                        <p:cTn dur="1000"/>
                                        <p:tgtEl>
                                          <p:spTgt spid="3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7" name="Shape 77"/>
        <p:cNvGrpSpPr/>
        <p:nvPr/>
      </p:nvGrpSpPr>
      <p:grpSpPr>
        <a:xfrm>
          <a:off x="0" y="0"/>
          <a:ext cx="0" cy="0"/>
          <a:chOff x="0" y="0"/>
          <a:chExt cx="0" cy="0"/>
        </a:xfrm>
      </p:grpSpPr>
      <p:sp>
        <p:nvSpPr>
          <p:cNvPr id="78" name="Google Shape;78;p18"/>
          <p:cNvSpPr txBox="1"/>
          <p:nvPr>
            <p:ph type="title"/>
          </p:nvPr>
        </p:nvSpPr>
        <p:spPr>
          <a:xfrm>
            <a:off x="256950" y="3974900"/>
            <a:ext cx="8630100" cy="572700"/>
          </a:xfrm>
          <a:prstGeom prst="rect">
            <a:avLst/>
          </a:prstGeom>
        </p:spPr>
        <p:txBody>
          <a:bodyPr anchorCtr="0" anchor="t" bIns="91425" lIns="91425" spcFirstLastPara="1" rIns="91425" wrap="square" tIns="91425">
            <a:normAutofit fontScale="90000"/>
          </a:bodyPr>
          <a:lstStyle/>
          <a:p>
            <a:pPr indent="-228600" lvl="0" marL="269999" marR="0" rtl="0" algn="ctr">
              <a:lnSpc>
                <a:spcPct val="115000"/>
              </a:lnSpc>
              <a:spcBef>
                <a:spcPts val="1400"/>
              </a:spcBef>
              <a:spcAft>
                <a:spcPts val="0"/>
              </a:spcAft>
              <a:buClr>
                <a:schemeClr val="dk1"/>
              </a:buClr>
              <a:buSzPct val="52941"/>
              <a:buFont typeface="Arial"/>
              <a:buNone/>
            </a:pPr>
            <a:r>
              <a:rPr b="1" lang="pl" sz="2077">
                <a:latin typeface="Merriweather"/>
                <a:ea typeface="Merriweather"/>
                <a:cs typeface="Merriweather"/>
                <a:sym typeface="Merriweather"/>
              </a:rPr>
              <a:t>The biggest lakes in the UK are : Lough Neagh (Northern Ireland), Loch Lomond (Scotland), Windermere (England), Loch Ericht (Scotland) Lough Erne (Northern Ireland)</a:t>
            </a:r>
            <a:endParaRPr b="1" sz="2077">
              <a:latin typeface="Merriweather"/>
              <a:ea typeface="Merriweather"/>
              <a:cs typeface="Merriweather"/>
              <a:sym typeface="Merriweather"/>
            </a:endParaRPr>
          </a:p>
          <a:p>
            <a:pPr indent="0" lvl="0" marL="0" rtl="0" algn="l">
              <a:spcBef>
                <a:spcPts val="1400"/>
              </a:spcBef>
              <a:spcAft>
                <a:spcPts val="0"/>
              </a:spcAft>
              <a:buNone/>
            </a:pPr>
            <a:r>
              <a:t/>
            </a:r>
            <a:endParaRPr b="1"/>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8"/>
                                        </p:tgtEl>
                                        <p:attrNameLst>
                                          <p:attrName>style.visibility</p:attrName>
                                        </p:attrNameLst>
                                      </p:cBhvr>
                                      <p:to>
                                        <p:strVal val="visible"/>
                                      </p:to>
                                    </p:set>
                                    <p:anim calcmode="lin" valueType="num">
                                      <p:cBhvr additive="base">
                                        <p:cTn dur="1000"/>
                                        <p:tgtEl>
                                          <p:spTgt spid="78"/>
                                        </p:tgtEl>
                                        <p:attrNameLst>
                                          <p:attrName>ppt_w</p:attrName>
                                        </p:attrNameLst>
                                      </p:cBhvr>
                                      <p:tavLst>
                                        <p:tav fmla="" tm="0">
                                          <p:val>
                                            <p:strVal val="0"/>
                                          </p:val>
                                        </p:tav>
                                        <p:tav fmla="" tm="100000">
                                          <p:val>
                                            <p:strVal val="#ppt_w"/>
                                          </p:val>
                                        </p:tav>
                                      </p:tavLst>
                                    </p:anim>
                                    <p:anim calcmode="lin" valueType="num">
                                      <p:cBhvr additive="base">
                                        <p:cTn dur="1000"/>
                                        <p:tgtEl>
                                          <p:spTgt spid="7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6" name="Shape 366"/>
        <p:cNvGrpSpPr/>
        <p:nvPr/>
      </p:nvGrpSpPr>
      <p:grpSpPr>
        <a:xfrm>
          <a:off x="0" y="0"/>
          <a:ext cx="0" cy="0"/>
          <a:chOff x="0" y="0"/>
          <a:chExt cx="0" cy="0"/>
        </a:xfrm>
      </p:grpSpPr>
      <p:sp>
        <p:nvSpPr>
          <p:cNvPr id="367" name="Google Shape;367;p7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pl">
                <a:latin typeface="Merriweather"/>
                <a:ea typeface="Merriweather"/>
                <a:cs typeface="Merriweather"/>
                <a:sym typeface="Merriweather"/>
              </a:rPr>
              <a:t>Curiosities about the UK</a:t>
            </a:r>
            <a:endParaRPr b="1">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67"/>
                                        </p:tgtEl>
                                        <p:attrNameLst>
                                          <p:attrName>style.visibility</p:attrName>
                                        </p:attrNameLst>
                                      </p:cBhvr>
                                      <p:to>
                                        <p:strVal val="visible"/>
                                      </p:to>
                                    </p:set>
                                    <p:anim calcmode="lin" valueType="num">
                                      <p:cBhvr additive="base">
                                        <p:cTn dur="1000"/>
                                        <p:tgtEl>
                                          <p:spTgt spid="367"/>
                                        </p:tgtEl>
                                        <p:attrNameLst>
                                          <p:attrName>ppt_w</p:attrName>
                                        </p:attrNameLst>
                                      </p:cBhvr>
                                      <p:tavLst>
                                        <p:tav fmla="" tm="0">
                                          <p:val>
                                            <p:strVal val="0"/>
                                          </p:val>
                                        </p:tav>
                                        <p:tav fmla="" tm="100000">
                                          <p:val>
                                            <p:strVal val="#ppt_w"/>
                                          </p:val>
                                        </p:tav>
                                      </p:tavLst>
                                    </p:anim>
                                    <p:anim calcmode="lin" valueType="num">
                                      <p:cBhvr additive="base">
                                        <p:cTn dur="1000"/>
                                        <p:tgtEl>
                                          <p:spTgt spid="36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1" name="Shape 371"/>
        <p:cNvGrpSpPr/>
        <p:nvPr/>
      </p:nvGrpSpPr>
      <p:grpSpPr>
        <a:xfrm>
          <a:off x="0" y="0"/>
          <a:ext cx="0" cy="0"/>
          <a:chOff x="0" y="0"/>
          <a:chExt cx="0" cy="0"/>
        </a:xfrm>
      </p:grpSpPr>
      <p:sp>
        <p:nvSpPr>
          <p:cNvPr id="372" name="Google Shape;372;p73"/>
          <p:cNvSpPr txBox="1"/>
          <p:nvPr/>
        </p:nvSpPr>
        <p:spPr>
          <a:xfrm>
            <a:off x="3976650" y="662725"/>
            <a:ext cx="4408800" cy="1302300"/>
          </a:xfrm>
          <a:prstGeom prst="rect">
            <a:avLst/>
          </a:prstGeom>
          <a:noFill/>
          <a:ln>
            <a:noFill/>
          </a:ln>
        </p:spPr>
        <p:txBody>
          <a:bodyPr anchorCtr="0" anchor="t" bIns="91425" lIns="91425" spcFirstLastPara="1" rIns="91425" wrap="square" tIns="91425">
            <a:spAutoFit/>
          </a:bodyPr>
          <a:lstStyle/>
          <a:p>
            <a:pPr indent="-228600" lvl="0" marL="269999" marR="0" rtl="0" algn="ctr">
              <a:lnSpc>
                <a:spcPct val="115000"/>
              </a:lnSpc>
              <a:spcBef>
                <a:spcPts val="1400"/>
              </a:spcBef>
              <a:spcAft>
                <a:spcPts val="1400"/>
              </a:spcAft>
              <a:buNone/>
            </a:pPr>
            <a:r>
              <a:rPr b="1" lang="pl" sz="2200">
                <a:solidFill>
                  <a:schemeClr val="dk1"/>
                </a:solidFill>
                <a:latin typeface="Merriweather"/>
                <a:ea typeface="Merriweather"/>
                <a:cs typeface="Merriweather"/>
                <a:sym typeface="Merriweather"/>
              </a:rPr>
              <a:t>The UK  has a great deposit of fossil fuels such as carbon, natural gas and oil.</a:t>
            </a:r>
            <a:endParaRPr b="1" sz="2200">
              <a:solidFill>
                <a:schemeClr val="dk1"/>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72"/>
                                        </p:tgtEl>
                                        <p:attrNameLst>
                                          <p:attrName>style.visibility</p:attrName>
                                        </p:attrNameLst>
                                      </p:cBhvr>
                                      <p:to>
                                        <p:strVal val="visible"/>
                                      </p:to>
                                    </p:set>
                                    <p:anim calcmode="lin" valueType="num">
                                      <p:cBhvr additive="base">
                                        <p:cTn dur="1000"/>
                                        <p:tgtEl>
                                          <p:spTgt spid="372"/>
                                        </p:tgtEl>
                                        <p:attrNameLst>
                                          <p:attrName>ppt_w</p:attrName>
                                        </p:attrNameLst>
                                      </p:cBhvr>
                                      <p:tavLst>
                                        <p:tav fmla="" tm="0">
                                          <p:val>
                                            <p:strVal val="0"/>
                                          </p:val>
                                        </p:tav>
                                        <p:tav fmla="" tm="100000">
                                          <p:val>
                                            <p:strVal val="#ppt_w"/>
                                          </p:val>
                                        </p:tav>
                                      </p:tavLst>
                                    </p:anim>
                                    <p:anim calcmode="lin" valueType="num">
                                      <p:cBhvr additive="base">
                                        <p:cTn dur="1000"/>
                                        <p:tgtEl>
                                          <p:spTgt spid="37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6" name="Shape 376"/>
        <p:cNvGrpSpPr/>
        <p:nvPr/>
      </p:nvGrpSpPr>
      <p:grpSpPr>
        <a:xfrm>
          <a:off x="0" y="0"/>
          <a:ext cx="0" cy="0"/>
          <a:chOff x="0" y="0"/>
          <a:chExt cx="0" cy="0"/>
        </a:xfrm>
      </p:grpSpPr>
      <p:sp>
        <p:nvSpPr>
          <p:cNvPr id="377" name="Google Shape;377;p74"/>
          <p:cNvSpPr txBox="1"/>
          <p:nvPr/>
        </p:nvSpPr>
        <p:spPr>
          <a:xfrm>
            <a:off x="1527375" y="216125"/>
            <a:ext cx="69444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pl" sz="1500">
                <a:solidFill>
                  <a:schemeClr val="dk1"/>
                </a:solidFill>
                <a:latin typeface="Merriweather"/>
                <a:ea typeface="Merriweather"/>
                <a:cs typeface="Merriweather"/>
                <a:sym typeface="Merriweather"/>
              </a:rPr>
              <a:t>England is 74 times smaller than the USA, 59 times smaller than Australia and 3 times smaller than Japan. England, however, is 2.5 times more populated than Australia and 1.5 times more populated than California.</a:t>
            </a:r>
            <a:endParaRPr b="1">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77"/>
                                        </p:tgtEl>
                                        <p:attrNameLst>
                                          <p:attrName>style.visibility</p:attrName>
                                        </p:attrNameLst>
                                      </p:cBhvr>
                                      <p:to>
                                        <p:strVal val="visible"/>
                                      </p:to>
                                    </p:set>
                                    <p:anim calcmode="lin" valueType="num">
                                      <p:cBhvr additive="base">
                                        <p:cTn dur="1000"/>
                                        <p:tgtEl>
                                          <p:spTgt spid="377"/>
                                        </p:tgtEl>
                                        <p:attrNameLst>
                                          <p:attrName>ppt_w</p:attrName>
                                        </p:attrNameLst>
                                      </p:cBhvr>
                                      <p:tavLst>
                                        <p:tav fmla="" tm="0">
                                          <p:val>
                                            <p:strVal val="0"/>
                                          </p:val>
                                        </p:tav>
                                        <p:tav fmla="" tm="100000">
                                          <p:val>
                                            <p:strVal val="#ppt_w"/>
                                          </p:val>
                                        </p:tav>
                                      </p:tavLst>
                                    </p:anim>
                                    <p:anim calcmode="lin" valueType="num">
                                      <p:cBhvr additive="base">
                                        <p:cTn dur="1000"/>
                                        <p:tgtEl>
                                          <p:spTgt spid="37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1" name="Shape 381"/>
        <p:cNvGrpSpPr/>
        <p:nvPr/>
      </p:nvGrpSpPr>
      <p:grpSpPr>
        <a:xfrm>
          <a:off x="0" y="0"/>
          <a:ext cx="0" cy="0"/>
          <a:chOff x="0" y="0"/>
          <a:chExt cx="0" cy="0"/>
        </a:xfrm>
      </p:grpSpPr>
      <p:sp>
        <p:nvSpPr>
          <p:cNvPr id="382" name="Google Shape;382;p75"/>
          <p:cNvSpPr txBox="1"/>
          <p:nvPr/>
        </p:nvSpPr>
        <p:spPr>
          <a:xfrm>
            <a:off x="4869750" y="1195825"/>
            <a:ext cx="3000000" cy="1723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pl" sz="2000">
                <a:solidFill>
                  <a:schemeClr val="dk1"/>
                </a:solidFill>
                <a:highlight>
                  <a:srgbClr val="FFFFFF"/>
                </a:highlight>
                <a:latin typeface="Merriweather"/>
                <a:ea typeface="Merriweather"/>
                <a:cs typeface="Merriweather"/>
                <a:sym typeface="Merriweather"/>
              </a:rPr>
              <a:t>The first telephone book was established in England in 1880. There were 25 names in it.</a:t>
            </a:r>
            <a:endParaRPr b="1" sz="1900">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82"/>
                                        </p:tgtEl>
                                        <p:attrNameLst>
                                          <p:attrName>style.visibility</p:attrName>
                                        </p:attrNameLst>
                                      </p:cBhvr>
                                      <p:to>
                                        <p:strVal val="visible"/>
                                      </p:to>
                                    </p:set>
                                    <p:anim calcmode="lin" valueType="num">
                                      <p:cBhvr additive="base">
                                        <p:cTn dur="1000"/>
                                        <p:tgtEl>
                                          <p:spTgt spid="382"/>
                                        </p:tgtEl>
                                        <p:attrNameLst>
                                          <p:attrName>ppt_w</p:attrName>
                                        </p:attrNameLst>
                                      </p:cBhvr>
                                      <p:tavLst>
                                        <p:tav fmla="" tm="0">
                                          <p:val>
                                            <p:strVal val="0"/>
                                          </p:val>
                                        </p:tav>
                                        <p:tav fmla="" tm="100000">
                                          <p:val>
                                            <p:strVal val="#ppt_w"/>
                                          </p:val>
                                        </p:tav>
                                      </p:tavLst>
                                    </p:anim>
                                    <p:anim calcmode="lin" valueType="num">
                                      <p:cBhvr additive="base">
                                        <p:cTn dur="1000"/>
                                        <p:tgtEl>
                                          <p:spTgt spid="38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6" name="Shape 386"/>
        <p:cNvGrpSpPr/>
        <p:nvPr/>
      </p:nvGrpSpPr>
      <p:grpSpPr>
        <a:xfrm>
          <a:off x="0" y="0"/>
          <a:ext cx="0" cy="0"/>
          <a:chOff x="0" y="0"/>
          <a:chExt cx="0" cy="0"/>
        </a:xfrm>
      </p:grpSpPr>
      <p:sp>
        <p:nvSpPr>
          <p:cNvPr id="387" name="Google Shape;387;p76"/>
          <p:cNvSpPr txBox="1"/>
          <p:nvPr/>
        </p:nvSpPr>
        <p:spPr>
          <a:xfrm>
            <a:off x="4351100" y="590700"/>
            <a:ext cx="3996600" cy="1302300"/>
          </a:xfrm>
          <a:prstGeom prst="rect">
            <a:avLst/>
          </a:prstGeom>
          <a:noFill/>
          <a:ln>
            <a:noFill/>
          </a:ln>
        </p:spPr>
        <p:txBody>
          <a:bodyPr anchorCtr="0" anchor="t" bIns="91425" lIns="91425" spcFirstLastPara="1" rIns="91425" wrap="square" tIns="91425">
            <a:spAutoFit/>
          </a:bodyPr>
          <a:lstStyle/>
          <a:p>
            <a:pPr indent="-228600" lvl="0" marL="269999" marR="0" rtl="0" algn="ctr">
              <a:lnSpc>
                <a:spcPct val="115000"/>
              </a:lnSpc>
              <a:spcBef>
                <a:spcPts val="1400"/>
              </a:spcBef>
              <a:spcAft>
                <a:spcPts val="1400"/>
              </a:spcAft>
              <a:buNone/>
            </a:pPr>
            <a:r>
              <a:rPr b="1" lang="pl" sz="2200">
                <a:solidFill>
                  <a:schemeClr val="dk1"/>
                </a:solidFill>
                <a:latin typeface="Merriweather"/>
                <a:ea typeface="Merriweather"/>
                <a:cs typeface="Merriweather"/>
                <a:sym typeface="Merriweather"/>
              </a:rPr>
              <a:t>In 2016 Great Britain was visited by 34,4 millions tourists.</a:t>
            </a:r>
            <a:endParaRPr b="1" sz="22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87"/>
                                        </p:tgtEl>
                                        <p:attrNameLst>
                                          <p:attrName>style.visibility</p:attrName>
                                        </p:attrNameLst>
                                      </p:cBhvr>
                                      <p:to>
                                        <p:strVal val="visible"/>
                                      </p:to>
                                    </p:set>
                                    <p:anim calcmode="lin" valueType="num">
                                      <p:cBhvr additive="base">
                                        <p:cTn dur="1000"/>
                                        <p:tgtEl>
                                          <p:spTgt spid="387"/>
                                        </p:tgtEl>
                                        <p:attrNameLst>
                                          <p:attrName>ppt_w</p:attrName>
                                        </p:attrNameLst>
                                      </p:cBhvr>
                                      <p:tavLst>
                                        <p:tav fmla="" tm="0">
                                          <p:val>
                                            <p:strVal val="0"/>
                                          </p:val>
                                        </p:tav>
                                        <p:tav fmla="" tm="100000">
                                          <p:val>
                                            <p:strVal val="#ppt_w"/>
                                          </p:val>
                                        </p:tav>
                                      </p:tavLst>
                                    </p:anim>
                                    <p:anim calcmode="lin" valueType="num">
                                      <p:cBhvr additive="base">
                                        <p:cTn dur="1000"/>
                                        <p:tgtEl>
                                          <p:spTgt spid="38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1" name="Shape 391"/>
        <p:cNvGrpSpPr/>
        <p:nvPr/>
      </p:nvGrpSpPr>
      <p:grpSpPr>
        <a:xfrm>
          <a:off x="0" y="0"/>
          <a:ext cx="0" cy="0"/>
          <a:chOff x="0" y="0"/>
          <a:chExt cx="0" cy="0"/>
        </a:xfrm>
      </p:grpSpPr>
      <p:sp>
        <p:nvSpPr>
          <p:cNvPr id="392" name="Google Shape;392;p77"/>
          <p:cNvSpPr txBox="1"/>
          <p:nvPr/>
        </p:nvSpPr>
        <p:spPr>
          <a:xfrm>
            <a:off x="0" y="194525"/>
            <a:ext cx="8053800" cy="7803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1400"/>
              </a:spcBef>
              <a:spcAft>
                <a:spcPts val="1400"/>
              </a:spcAft>
              <a:buNone/>
            </a:pPr>
            <a:r>
              <a:rPr b="1" lang="pl" sz="1800">
                <a:solidFill>
                  <a:schemeClr val="dk1"/>
                </a:solidFill>
                <a:latin typeface="Merriweather"/>
                <a:ea typeface="Merriweather"/>
                <a:cs typeface="Merriweather"/>
                <a:sym typeface="Merriweather"/>
              </a:rPr>
              <a:t>In the UK there are prestigious universities including University of Oxford, University of Cambridge, University College London</a:t>
            </a:r>
            <a:endParaRPr b="1" sz="1800">
              <a:solidFill>
                <a:schemeClr val="dk1"/>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92"/>
                                        </p:tgtEl>
                                        <p:attrNameLst>
                                          <p:attrName>style.visibility</p:attrName>
                                        </p:attrNameLst>
                                      </p:cBhvr>
                                      <p:to>
                                        <p:strVal val="visible"/>
                                      </p:to>
                                    </p:set>
                                    <p:anim calcmode="lin" valueType="num">
                                      <p:cBhvr additive="base">
                                        <p:cTn dur="1000"/>
                                        <p:tgtEl>
                                          <p:spTgt spid="392"/>
                                        </p:tgtEl>
                                        <p:attrNameLst>
                                          <p:attrName>ppt_w</p:attrName>
                                        </p:attrNameLst>
                                      </p:cBhvr>
                                      <p:tavLst>
                                        <p:tav fmla="" tm="0">
                                          <p:val>
                                            <p:strVal val="0"/>
                                          </p:val>
                                        </p:tav>
                                        <p:tav fmla="" tm="100000">
                                          <p:val>
                                            <p:strVal val="#ppt_w"/>
                                          </p:val>
                                        </p:tav>
                                      </p:tavLst>
                                    </p:anim>
                                    <p:anim calcmode="lin" valueType="num">
                                      <p:cBhvr additive="base">
                                        <p:cTn dur="1000"/>
                                        <p:tgtEl>
                                          <p:spTgt spid="39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6" name="Shape 396"/>
        <p:cNvGrpSpPr/>
        <p:nvPr/>
      </p:nvGrpSpPr>
      <p:grpSpPr>
        <a:xfrm>
          <a:off x="0" y="0"/>
          <a:ext cx="0" cy="0"/>
          <a:chOff x="0" y="0"/>
          <a:chExt cx="0" cy="0"/>
        </a:xfrm>
      </p:grpSpPr>
      <p:sp>
        <p:nvSpPr>
          <p:cNvPr id="397" name="Google Shape;397;p78"/>
          <p:cNvSpPr txBox="1"/>
          <p:nvPr/>
        </p:nvSpPr>
        <p:spPr>
          <a:xfrm>
            <a:off x="475600" y="216175"/>
            <a:ext cx="4154100" cy="1098900"/>
          </a:xfrm>
          <a:prstGeom prst="rect">
            <a:avLst/>
          </a:prstGeom>
          <a:noFill/>
          <a:ln>
            <a:noFill/>
          </a:ln>
        </p:spPr>
        <p:txBody>
          <a:bodyPr anchorCtr="0" anchor="t" bIns="91425" lIns="91425" spcFirstLastPara="1" rIns="91425" wrap="square" tIns="91425">
            <a:spAutoFit/>
          </a:bodyPr>
          <a:lstStyle/>
          <a:p>
            <a:pPr indent="-228600" lvl="0" marL="269999" marR="0" rtl="0" algn="ctr">
              <a:lnSpc>
                <a:spcPct val="115000"/>
              </a:lnSpc>
              <a:spcBef>
                <a:spcPts val="1400"/>
              </a:spcBef>
              <a:spcAft>
                <a:spcPts val="1400"/>
              </a:spcAft>
              <a:buNone/>
            </a:pPr>
            <a:r>
              <a:rPr b="1" lang="pl" sz="1800">
                <a:solidFill>
                  <a:schemeClr val="lt1"/>
                </a:solidFill>
                <a:latin typeface="Merriweather"/>
                <a:ea typeface="Merriweather"/>
                <a:cs typeface="Merriweather"/>
                <a:sym typeface="Merriweather"/>
              </a:rPr>
              <a:t>  </a:t>
            </a:r>
            <a:r>
              <a:rPr b="1" lang="pl" sz="1800">
                <a:solidFill>
                  <a:schemeClr val="dk1"/>
                </a:solidFill>
                <a:latin typeface="Merriweather"/>
                <a:ea typeface="Merriweather"/>
                <a:cs typeface="Merriweather"/>
                <a:sym typeface="Merriweather"/>
              </a:rPr>
              <a:t> Isaac Netwon,  James Watt, Charles Darwin, Alexander Fleming and Graham Bell were born in the UK.</a:t>
            </a:r>
            <a:endParaRPr b="1" sz="1800">
              <a:solidFill>
                <a:schemeClr val="dk1"/>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97"/>
                                        </p:tgtEl>
                                        <p:attrNameLst>
                                          <p:attrName>style.visibility</p:attrName>
                                        </p:attrNameLst>
                                      </p:cBhvr>
                                      <p:to>
                                        <p:strVal val="visible"/>
                                      </p:to>
                                    </p:set>
                                    <p:anim calcmode="lin" valueType="num">
                                      <p:cBhvr additive="base">
                                        <p:cTn dur="1000"/>
                                        <p:tgtEl>
                                          <p:spTgt spid="397"/>
                                        </p:tgtEl>
                                        <p:attrNameLst>
                                          <p:attrName>ppt_w</p:attrName>
                                        </p:attrNameLst>
                                      </p:cBhvr>
                                      <p:tavLst>
                                        <p:tav fmla="" tm="0">
                                          <p:val>
                                            <p:strVal val="0"/>
                                          </p:val>
                                        </p:tav>
                                        <p:tav fmla="" tm="100000">
                                          <p:val>
                                            <p:strVal val="#ppt_w"/>
                                          </p:val>
                                        </p:tav>
                                      </p:tavLst>
                                    </p:anim>
                                    <p:anim calcmode="lin" valueType="num">
                                      <p:cBhvr additive="base">
                                        <p:cTn dur="1000"/>
                                        <p:tgtEl>
                                          <p:spTgt spid="39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1" name="Shape 401"/>
        <p:cNvGrpSpPr/>
        <p:nvPr/>
      </p:nvGrpSpPr>
      <p:grpSpPr>
        <a:xfrm>
          <a:off x="0" y="0"/>
          <a:ext cx="0" cy="0"/>
          <a:chOff x="0" y="0"/>
          <a:chExt cx="0" cy="0"/>
        </a:xfrm>
      </p:grpSpPr>
      <p:sp>
        <p:nvSpPr>
          <p:cNvPr id="402" name="Google Shape;402;p79"/>
          <p:cNvSpPr txBox="1"/>
          <p:nvPr/>
        </p:nvSpPr>
        <p:spPr>
          <a:xfrm>
            <a:off x="1827200" y="3126450"/>
            <a:ext cx="5230200" cy="12006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1400"/>
              </a:spcBef>
              <a:spcAft>
                <a:spcPts val="1400"/>
              </a:spcAft>
              <a:buNone/>
            </a:pPr>
            <a:r>
              <a:rPr b="1" lang="pl" sz="2000">
                <a:solidFill>
                  <a:schemeClr val="dk1"/>
                </a:solidFill>
                <a:latin typeface="Merriweather"/>
                <a:ea typeface="Merriweather"/>
                <a:cs typeface="Merriweather"/>
                <a:sym typeface="Merriweather"/>
              </a:rPr>
              <a:t>Britons are the second  after United                   States citizens in winning                                                      Nobel Prize</a:t>
            </a:r>
            <a:endParaRPr b="1" sz="2000">
              <a:solidFill>
                <a:schemeClr val="dk1"/>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02"/>
                                        </p:tgtEl>
                                        <p:attrNameLst>
                                          <p:attrName>style.visibility</p:attrName>
                                        </p:attrNameLst>
                                      </p:cBhvr>
                                      <p:to>
                                        <p:strVal val="visible"/>
                                      </p:to>
                                    </p:set>
                                    <p:anim calcmode="lin" valueType="num">
                                      <p:cBhvr additive="base">
                                        <p:cTn dur="1000"/>
                                        <p:tgtEl>
                                          <p:spTgt spid="402"/>
                                        </p:tgtEl>
                                        <p:attrNameLst>
                                          <p:attrName>ppt_w</p:attrName>
                                        </p:attrNameLst>
                                      </p:cBhvr>
                                      <p:tavLst>
                                        <p:tav fmla="" tm="0">
                                          <p:val>
                                            <p:strVal val="0"/>
                                          </p:val>
                                        </p:tav>
                                        <p:tav fmla="" tm="100000">
                                          <p:val>
                                            <p:strVal val="#ppt_w"/>
                                          </p:val>
                                        </p:tav>
                                      </p:tavLst>
                                    </p:anim>
                                    <p:anim calcmode="lin" valueType="num">
                                      <p:cBhvr additive="base">
                                        <p:cTn dur="1000"/>
                                        <p:tgtEl>
                                          <p:spTgt spid="40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pic>
        <p:nvPicPr>
          <p:cNvPr id="407" name="Google Shape;407;p80"/>
          <p:cNvPicPr preferRelativeResize="0"/>
          <p:nvPr/>
        </p:nvPicPr>
        <p:blipFill>
          <a:blip r:embed="rId3">
            <a:alphaModFix/>
          </a:blip>
          <a:stretch>
            <a:fillRect/>
          </a:stretch>
        </p:blipFill>
        <p:spPr>
          <a:xfrm>
            <a:off x="0" y="0"/>
            <a:ext cx="4857422" cy="5143499"/>
          </a:xfrm>
          <a:prstGeom prst="rect">
            <a:avLst/>
          </a:prstGeom>
          <a:noFill/>
          <a:ln>
            <a:noFill/>
          </a:ln>
        </p:spPr>
      </p:pic>
      <p:sp>
        <p:nvSpPr>
          <p:cNvPr id="408" name="Google Shape;408;p80"/>
          <p:cNvSpPr txBox="1"/>
          <p:nvPr/>
        </p:nvSpPr>
        <p:spPr>
          <a:xfrm>
            <a:off x="5312550" y="2214875"/>
            <a:ext cx="3202500" cy="1200600"/>
          </a:xfrm>
          <a:prstGeom prst="rect">
            <a:avLst/>
          </a:prstGeom>
          <a:noFill/>
          <a:ln>
            <a:noFill/>
          </a:ln>
        </p:spPr>
        <p:txBody>
          <a:bodyPr anchorCtr="0" anchor="t" bIns="91425" lIns="91425" spcFirstLastPara="1" rIns="91425" wrap="square" tIns="91425">
            <a:spAutoFit/>
          </a:bodyPr>
          <a:lstStyle/>
          <a:p>
            <a:pPr indent="-228600" lvl="0" marL="269999" marR="0" rtl="0" algn="ctr">
              <a:lnSpc>
                <a:spcPct val="115000"/>
              </a:lnSpc>
              <a:spcBef>
                <a:spcPts val="1400"/>
              </a:spcBef>
              <a:spcAft>
                <a:spcPts val="1400"/>
              </a:spcAft>
              <a:buNone/>
            </a:pPr>
            <a:r>
              <a:rPr b="1" lang="pl" sz="2000">
                <a:solidFill>
                  <a:schemeClr val="dk1"/>
                </a:solidFill>
                <a:latin typeface="Merriweather"/>
                <a:ea typeface="Merriweather"/>
                <a:cs typeface="Merriweather"/>
                <a:sym typeface="Merriweather"/>
              </a:rPr>
              <a:t>The most outstanding writer was William Shakespeare.</a:t>
            </a:r>
            <a:endParaRPr b="1" sz="2000">
              <a:solidFill>
                <a:schemeClr val="dk1"/>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08"/>
                                        </p:tgtEl>
                                        <p:attrNameLst>
                                          <p:attrName>style.visibility</p:attrName>
                                        </p:attrNameLst>
                                      </p:cBhvr>
                                      <p:to>
                                        <p:strVal val="visible"/>
                                      </p:to>
                                    </p:set>
                                    <p:anim calcmode="lin" valueType="num">
                                      <p:cBhvr additive="base">
                                        <p:cTn dur="1000"/>
                                        <p:tgtEl>
                                          <p:spTgt spid="408"/>
                                        </p:tgtEl>
                                        <p:attrNameLst>
                                          <p:attrName>ppt_w</p:attrName>
                                        </p:attrNameLst>
                                      </p:cBhvr>
                                      <p:tavLst>
                                        <p:tav fmla="" tm="0">
                                          <p:val>
                                            <p:strVal val="0"/>
                                          </p:val>
                                        </p:tav>
                                        <p:tav fmla="" tm="100000">
                                          <p:val>
                                            <p:strVal val="#ppt_w"/>
                                          </p:val>
                                        </p:tav>
                                      </p:tavLst>
                                    </p:anim>
                                    <p:anim calcmode="lin" valueType="num">
                                      <p:cBhvr additive="base">
                                        <p:cTn dur="1000"/>
                                        <p:tgtEl>
                                          <p:spTgt spid="40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2" name="Shape 412"/>
        <p:cNvGrpSpPr/>
        <p:nvPr/>
      </p:nvGrpSpPr>
      <p:grpSpPr>
        <a:xfrm>
          <a:off x="0" y="0"/>
          <a:ext cx="0" cy="0"/>
          <a:chOff x="0" y="0"/>
          <a:chExt cx="0" cy="0"/>
        </a:xfrm>
      </p:grpSpPr>
      <p:sp>
        <p:nvSpPr>
          <p:cNvPr id="413" name="Google Shape;413;p81"/>
          <p:cNvSpPr txBox="1"/>
          <p:nvPr/>
        </p:nvSpPr>
        <p:spPr>
          <a:xfrm>
            <a:off x="5071625" y="519625"/>
            <a:ext cx="3518400" cy="12807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1400"/>
              </a:spcBef>
              <a:spcAft>
                <a:spcPts val="1400"/>
              </a:spcAft>
              <a:buNone/>
            </a:pPr>
            <a:r>
              <a:rPr b="1" lang="pl" sz="1600">
                <a:solidFill>
                  <a:schemeClr val="dk1"/>
                </a:solidFill>
                <a:latin typeface="Merriweather"/>
                <a:ea typeface="Merriweather"/>
                <a:cs typeface="Merriweather"/>
                <a:sym typeface="Merriweather"/>
              </a:rPr>
              <a:t>Currently, the most outstanding writers are Edwin Abbott Abbott, Joseph Addison, Joanne Haris, Zendie Smith  and Robert Macfarlane</a:t>
            </a:r>
            <a:endParaRPr b="1" sz="1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13"/>
                                        </p:tgtEl>
                                        <p:attrNameLst>
                                          <p:attrName>style.visibility</p:attrName>
                                        </p:attrNameLst>
                                      </p:cBhvr>
                                      <p:to>
                                        <p:strVal val="visible"/>
                                      </p:to>
                                    </p:set>
                                    <p:anim calcmode="lin" valueType="num">
                                      <p:cBhvr additive="base">
                                        <p:cTn dur="1000"/>
                                        <p:tgtEl>
                                          <p:spTgt spid="413"/>
                                        </p:tgtEl>
                                        <p:attrNameLst>
                                          <p:attrName>ppt_w</p:attrName>
                                        </p:attrNameLst>
                                      </p:cBhvr>
                                      <p:tavLst>
                                        <p:tav fmla="" tm="0">
                                          <p:val>
                                            <p:strVal val="0"/>
                                          </p:val>
                                        </p:tav>
                                        <p:tav fmla="" tm="100000">
                                          <p:val>
                                            <p:strVal val="#ppt_w"/>
                                          </p:val>
                                        </p:tav>
                                      </p:tavLst>
                                    </p:anim>
                                    <p:anim calcmode="lin" valueType="num">
                                      <p:cBhvr additive="base">
                                        <p:cTn dur="1000"/>
                                        <p:tgtEl>
                                          <p:spTgt spid="41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2" name="Shape 82"/>
        <p:cNvGrpSpPr/>
        <p:nvPr/>
      </p:nvGrpSpPr>
      <p:grpSpPr>
        <a:xfrm>
          <a:off x="0" y="0"/>
          <a:ext cx="0" cy="0"/>
          <a:chOff x="0" y="0"/>
          <a:chExt cx="0" cy="0"/>
        </a:xfrm>
      </p:grpSpPr>
      <p:sp>
        <p:nvSpPr>
          <p:cNvPr id="83" name="Google Shape;83;p19"/>
          <p:cNvSpPr txBox="1"/>
          <p:nvPr>
            <p:ph type="title"/>
          </p:nvPr>
        </p:nvSpPr>
        <p:spPr>
          <a:xfrm>
            <a:off x="124400" y="329750"/>
            <a:ext cx="4918500" cy="572700"/>
          </a:xfrm>
          <a:prstGeom prst="rect">
            <a:avLst/>
          </a:prstGeom>
        </p:spPr>
        <p:txBody>
          <a:bodyPr anchorCtr="0" anchor="t" bIns="91425" lIns="91425" spcFirstLastPara="1" rIns="91425" wrap="square" tIns="91425">
            <a:noAutofit/>
          </a:bodyPr>
          <a:lstStyle/>
          <a:p>
            <a:pPr indent="-228600" lvl="0" marL="269999" marR="0" rtl="0" algn="ctr">
              <a:lnSpc>
                <a:spcPct val="115000"/>
              </a:lnSpc>
              <a:spcBef>
                <a:spcPts val="1400"/>
              </a:spcBef>
              <a:spcAft>
                <a:spcPts val="1400"/>
              </a:spcAft>
              <a:buClr>
                <a:schemeClr val="dk1"/>
              </a:buClr>
              <a:buSzPts val="1100"/>
              <a:buFont typeface="Arial"/>
              <a:buNone/>
            </a:pPr>
            <a:r>
              <a:rPr lang="pl" sz="3600">
                <a:latin typeface="Merriweather"/>
                <a:ea typeface="Merriweather"/>
                <a:cs typeface="Merriweather"/>
                <a:sym typeface="Merriweather"/>
              </a:rPr>
              <a:t> </a:t>
            </a:r>
            <a:r>
              <a:rPr b="1" lang="pl" sz="2000">
                <a:latin typeface="Merriweather"/>
                <a:ea typeface="Merriweather"/>
                <a:cs typeface="Merriweather"/>
                <a:sym typeface="Merriweather"/>
              </a:rPr>
              <a:t>The National Parks in the UK: </a:t>
            </a:r>
            <a:br>
              <a:rPr b="1" lang="pl" sz="2000">
                <a:latin typeface="Merriweather"/>
                <a:ea typeface="Merriweather"/>
                <a:cs typeface="Merriweather"/>
                <a:sym typeface="Merriweather"/>
              </a:rPr>
            </a:br>
            <a:r>
              <a:rPr b="1" lang="pl" sz="2000">
                <a:latin typeface="Merriweather"/>
                <a:ea typeface="Merriweather"/>
                <a:cs typeface="Merriweather"/>
                <a:sym typeface="Merriweather"/>
              </a:rPr>
              <a:t>Lake District, Snowdonia </a:t>
            </a:r>
            <a:br>
              <a:rPr b="1" lang="pl" sz="2000">
                <a:latin typeface="Merriweather"/>
                <a:ea typeface="Merriweather"/>
                <a:cs typeface="Merriweather"/>
                <a:sym typeface="Merriweather"/>
              </a:rPr>
            </a:br>
            <a:r>
              <a:rPr b="1" lang="pl" sz="2000">
                <a:latin typeface="Merriweather"/>
                <a:ea typeface="Merriweather"/>
                <a:cs typeface="Merriweather"/>
                <a:sym typeface="Merriweather"/>
              </a:rPr>
              <a:t>and Peak District.</a:t>
            </a:r>
            <a:endParaRPr b="1" sz="2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83"/>
                                        </p:tgtEl>
                                        <p:attrNameLst>
                                          <p:attrName>style.visibility</p:attrName>
                                        </p:attrNameLst>
                                      </p:cBhvr>
                                      <p:to>
                                        <p:strVal val="visible"/>
                                      </p:to>
                                    </p:set>
                                    <p:anim calcmode="lin" valueType="num">
                                      <p:cBhvr additive="base">
                                        <p:cTn dur="1000"/>
                                        <p:tgtEl>
                                          <p:spTgt spid="83"/>
                                        </p:tgtEl>
                                        <p:attrNameLst>
                                          <p:attrName>ppt_w</p:attrName>
                                        </p:attrNameLst>
                                      </p:cBhvr>
                                      <p:tavLst>
                                        <p:tav fmla="" tm="0">
                                          <p:val>
                                            <p:strVal val="0"/>
                                          </p:val>
                                        </p:tav>
                                        <p:tav fmla="" tm="100000">
                                          <p:val>
                                            <p:strVal val="#ppt_w"/>
                                          </p:val>
                                        </p:tav>
                                      </p:tavLst>
                                    </p:anim>
                                    <p:anim calcmode="lin" valueType="num">
                                      <p:cBhvr additive="base">
                                        <p:cTn dur="1000"/>
                                        <p:tgtEl>
                                          <p:spTgt spid="8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7" name="Shape 417"/>
        <p:cNvGrpSpPr/>
        <p:nvPr/>
      </p:nvGrpSpPr>
      <p:grpSpPr>
        <a:xfrm>
          <a:off x="0" y="0"/>
          <a:ext cx="0" cy="0"/>
          <a:chOff x="0" y="0"/>
          <a:chExt cx="0" cy="0"/>
        </a:xfrm>
      </p:grpSpPr>
      <p:sp>
        <p:nvSpPr>
          <p:cNvPr id="418" name="Google Shape;418;p82"/>
          <p:cNvSpPr txBox="1"/>
          <p:nvPr/>
        </p:nvSpPr>
        <p:spPr>
          <a:xfrm>
            <a:off x="365100" y="1828650"/>
            <a:ext cx="4206900" cy="1486200"/>
          </a:xfrm>
          <a:prstGeom prst="rect">
            <a:avLst/>
          </a:prstGeom>
          <a:noFill/>
          <a:ln>
            <a:noFill/>
          </a:ln>
        </p:spPr>
        <p:txBody>
          <a:bodyPr anchorCtr="0" anchor="t" bIns="91425" lIns="91425" spcFirstLastPara="1" rIns="91425" wrap="square" tIns="91425">
            <a:spAutoFit/>
          </a:bodyPr>
          <a:lstStyle/>
          <a:p>
            <a:pPr indent="-228600" lvl="0" marL="269999" marR="0" rtl="0" algn="ctr">
              <a:lnSpc>
                <a:spcPct val="115000"/>
              </a:lnSpc>
              <a:spcBef>
                <a:spcPts val="1400"/>
              </a:spcBef>
              <a:spcAft>
                <a:spcPts val="1400"/>
              </a:spcAft>
              <a:buNone/>
            </a:pPr>
            <a:r>
              <a:rPr b="1" lang="pl" sz="1900">
                <a:solidFill>
                  <a:schemeClr val="dk1"/>
                </a:solidFill>
                <a:latin typeface="Merriweather"/>
                <a:ea typeface="Merriweather"/>
                <a:cs typeface="Merriweather"/>
                <a:sym typeface="Merriweather"/>
              </a:rPr>
              <a:t>Popular </a:t>
            </a:r>
            <a:r>
              <a:rPr b="1" lang="pl" sz="1900">
                <a:solidFill>
                  <a:schemeClr val="dk1"/>
                </a:solidFill>
                <a:latin typeface="Merriweather"/>
                <a:ea typeface="Merriweather"/>
                <a:cs typeface="Merriweather"/>
                <a:sym typeface="Merriweather"/>
              </a:rPr>
              <a:t>British celebrities are:  Adele, One Direction , Amy Winehouse, Leona Lewis, Alexandra Burke, Matt Cardel.</a:t>
            </a:r>
            <a:endParaRPr b="1" sz="23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18"/>
                                        </p:tgtEl>
                                        <p:attrNameLst>
                                          <p:attrName>style.visibility</p:attrName>
                                        </p:attrNameLst>
                                      </p:cBhvr>
                                      <p:to>
                                        <p:strVal val="visible"/>
                                      </p:to>
                                    </p:set>
                                    <p:anim calcmode="lin" valueType="num">
                                      <p:cBhvr additive="base">
                                        <p:cTn dur="1000"/>
                                        <p:tgtEl>
                                          <p:spTgt spid="418"/>
                                        </p:tgtEl>
                                        <p:attrNameLst>
                                          <p:attrName>ppt_w</p:attrName>
                                        </p:attrNameLst>
                                      </p:cBhvr>
                                      <p:tavLst>
                                        <p:tav fmla="" tm="0">
                                          <p:val>
                                            <p:strVal val="0"/>
                                          </p:val>
                                        </p:tav>
                                        <p:tav fmla="" tm="100000">
                                          <p:val>
                                            <p:strVal val="#ppt_w"/>
                                          </p:val>
                                        </p:tav>
                                      </p:tavLst>
                                    </p:anim>
                                    <p:anim calcmode="lin" valueType="num">
                                      <p:cBhvr additive="base">
                                        <p:cTn dur="1000"/>
                                        <p:tgtEl>
                                          <p:spTgt spid="41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22" name="Shape 422"/>
        <p:cNvGrpSpPr/>
        <p:nvPr/>
      </p:nvGrpSpPr>
      <p:grpSpPr>
        <a:xfrm>
          <a:off x="0" y="0"/>
          <a:ext cx="0" cy="0"/>
          <a:chOff x="0" y="0"/>
          <a:chExt cx="0" cy="0"/>
        </a:xfrm>
      </p:grpSpPr>
      <p:sp>
        <p:nvSpPr>
          <p:cNvPr id="423" name="Google Shape;423;p83"/>
          <p:cNvSpPr txBox="1"/>
          <p:nvPr/>
        </p:nvSpPr>
        <p:spPr>
          <a:xfrm>
            <a:off x="1829775" y="158475"/>
            <a:ext cx="6180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pl" sz="2000">
                <a:solidFill>
                  <a:schemeClr val="dk1"/>
                </a:solidFill>
                <a:latin typeface="Merriweather"/>
                <a:ea typeface="Merriweather"/>
                <a:cs typeface="Merriweather"/>
                <a:sym typeface="Merriweather"/>
              </a:rPr>
              <a:t>Motto of the country - "God and my law".</a:t>
            </a:r>
            <a:endParaRPr b="1" sz="2000">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23"/>
                                        </p:tgtEl>
                                        <p:attrNameLst>
                                          <p:attrName>style.visibility</p:attrName>
                                        </p:attrNameLst>
                                      </p:cBhvr>
                                      <p:to>
                                        <p:strVal val="visible"/>
                                      </p:to>
                                    </p:set>
                                    <p:anim calcmode="lin" valueType="num">
                                      <p:cBhvr additive="base">
                                        <p:cTn dur="1000"/>
                                        <p:tgtEl>
                                          <p:spTgt spid="423"/>
                                        </p:tgtEl>
                                        <p:attrNameLst>
                                          <p:attrName>ppt_w</p:attrName>
                                        </p:attrNameLst>
                                      </p:cBhvr>
                                      <p:tavLst>
                                        <p:tav fmla="" tm="0">
                                          <p:val>
                                            <p:strVal val="0"/>
                                          </p:val>
                                        </p:tav>
                                        <p:tav fmla="" tm="100000">
                                          <p:val>
                                            <p:strVal val="#ppt_w"/>
                                          </p:val>
                                        </p:tav>
                                      </p:tavLst>
                                    </p:anim>
                                    <p:anim calcmode="lin" valueType="num">
                                      <p:cBhvr additive="base">
                                        <p:cTn dur="1000"/>
                                        <p:tgtEl>
                                          <p:spTgt spid="42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pic>
        <p:nvPicPr>
          <p:cNvPr descr="General information about United Kingdom: geography, demography, political system, language, religion, currency unit and other info." id="428" name="Google Shape;428;p84" title="United Kingdom #1 - General Information about United Kingdom (Napisy PL)">
            <a:hlinkClick r:id="rId3"/>
          </p:cNvPr>
          <p:cNvPicPr preferRelativeResize="0"/>
          <p:nvPr/>
        </p:nvPicPr>
        <p:blipFill>
          <a:blip r:embed="rId4">
            <a:alphaModFix/>
          </a:blip>
          <a:stretch>
            <a:fillRect/>
          </a:stretch>
        </p:blipFill>
        <p:spPr>
          <a:xfrm>
            <a:off x="0" y="0"/>
            <a:ext cx="9144000" cy="5044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8"/>
                                        </p:tgtEl>
                                        <p:attrNameLst>
                                          <p:attrName>style.visibility</p:attrName>
                                        </p:attrNameLst>
                                      </p:cBhvr>
                                      <p:to>
                                        <p:strVal val="visible"/>
                                      </p:to>
                                    </p:set>
                                    <p:animEffect filter="fade" transition="in">
                                      <p:cBhvr>
                                        <p:cTn dur="1000"/>
                                        <p:tgtEl>
                                          <p:spTgt spid="4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85"/>
          <p:cNvSpPr txBox="1"/>
          <p:nvPr>
            <p:ph type="title"/>
          </p:nvPr>
        </p:nvSpPr>
        <p:spPr>
          <a:xfrm>
            <a:off x="115425" y="130600"/>
            <a:ext cx="8918400" cy="478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sz="1100"/>
              <a:t>Sources</a:t>
            </a:r>
            <a:endParaRPr sz="1100"/>
          </a:p>
          <a:p>
            <a:pPr indent="-266700" lvl="0" marL="457200" rtl="0" algn="l">
              <a:spcBef>
                <a:spcPts val="0"/>
              </a:spcBef>
              <a:spcAft>
                <a:spcPts val="0"/>
              </a:spcAft>
              <a:buSzPts val="600"/>
              <a:buFont typeface="Merriweather"/>
              <a:buChar char="●"/>
            </a:pPr>
            <a:r>
              <a:rPr lang="pl" sz="600" u="sng">
                <a:solidFill>
                  <a:schemeClr val="hlink"/>
                </a:solidFill>
                <a:latin typeface="Merriweather"/>
                <a:ea typeface="Merriweather"/>
                <a:cs typeface="Merriweather"/>
                <a:sym typeface="Merriweather"/>
                <a:hlinkClick r:id="rId3"/>
              </a:rPr>
              <a:t>https://pl.wikipedia.org/wiki/Wielka_Brytani</a:t>
            </a:r>
            <a:endParaRPr sz="600">
              <a:latin typeface="Merriweather"/>
              <a:ea typeface="Merriweather"/>
              <a:cs typeface="Merriweather"/>
              <a:sym typeface="Merriweather"/>
            </a:endParaRPr>
          </a:p>
          <a:p>
            <a:pPr indent="-266700" lvl="0" marL="457200" rtl="0" algn="l">
              <a:spcBef>
                <a:spcPts val="0"/>
              </a:spcBef>
              <a:spcAft>
                <a:spcPts val="0"/>
              </a:spcAft>
              <a:buSzPts val="600"/>
              <a:buFont typeface="Merriweather"/>
              <a:buChar char="●"/>
            </a:pPr>
            <a:r>
              <a:rPr lang="pl" sz="600" u="sng">
                <a:solidFill>
                  <a:schemeClr val="hlink"/>
                </a:solidFill>
                <a:latin typeface="Merriweather"/>
                <a:ea typeface="Merriweather"/>
                <a:cs typeface="Merriweather"/>
                <a:sym typeface="Merriweather"/>
                <a:hlinkClick r:id="rId4"/>
              </a:rPr>
              <a:t>https://fajnepodroze.pl/anglia-ciekawostki-zdjecia/</a:t>
            </a:r>
            <a:endParaRPr sz="600">
              <a:latin typeface="Merriweather"/>
              <a:ea typeface="Merriweather"/>
              <a:cs typeface="Merriweather"/>
              <a:sym typeface="Merriweather"/>
            </a:endParaRPr>
          </a:p>
          <a:p>
            <a:pPr indent="-266700" lvl="0" marL="457200" rtl="0" algn="l">
              <a:spcBef>
                <a:spcPts val="0"/>
              </a:spcBef>
              <a:spcAft>
                <a:spcPts val="0"/>
              </a:spcAft>
              <a:buSzPts val="600"/>
              <a:buFont typeface="Merriweather"/>
              <a:buChar char="●"/>
            </a:pPr>
            <a:r>
              <a:rPr lang="pl" sz="600" u="sng">
                <a:solidFill>
                  <a:schemeClr val="hlink"/>
                </a:solidFill>
                <a:latin typeface="Merriweather"/>
                <a:ea typeface="Merriweather"/>
                <a:cs typeface="Merriweather"/>
                <a:sym typeface="Merriweather"/>
                <a:hlinkClick r:id="rId5"/>
              </a:rPr>
              <a:t>https://www.trasa.info/informacje/walia/kuchnia-walijska</a:t>
            </a:r>
            <a:endParaRPr sz="600">
              <a:latin typeface="Merriweather"/>
              <a:ea typeface="Merriweather"/>
              <a:cs typeface="Merriweather"/>
              <a:sym typeface="Merriweather"/>
            </a:endParaRPr>
          </a:p>
          <a:p>
            <a:pPr indent="-266700" lvl="0" marL="457200" rtl="0" algn="l">
              <a:spcBef>
                <a:spcPts val="0"/>
              </a:spcBef>
              <a:spcAft>
                <a:spcPts val="0"/>
              </a:spcAft>
              <a:buSzPts val="600"/>
              <a:buFont typeface="Merriweather"/>
              <a:buChar char="●"/>
            </a:pPr>
            <a:r>
              <a:rPr lang="pl" sz="600" u="sng">
                <a:solidFill>
                  <a:schemeClr val="hlink"/>
                </a:solidFill>
                <a:latin typeface="Merriweather"/>
                <a:ea typeface="Merriweather"/>
                <a:cs typeface="Merriweather"/>
                <a:sym typeface="Merriweather"/>
                <a:hlinkClick r:id="rId6"/>
              </a:rPr>
              <a:t>https://poznajnieznane.pl/ciekawostki-2/ciekawostki-panstwa-3/wielka-brytania-ciekawostki/#google_vignette</a:t>
            </a:r>
            <a:endParaRPr sz="600">
              <a:latin typeface="Merriweather"/>
              <a:ea typeface="Merriweather"/>
              <a:cs typeface="Merriweather"/>
              <a:sym typeface="Merriweather"/>
            </a:endParaRPr>
          </a:p>
          <a:p>
            <a:pPr indent="-266700" lvl="0" marL="457200" rtl="0" algn="l">
              <a:spcBef>
                <a:spcPts val="0"/>
              </a:spcBef>
              <a:spcAft>
                <a:spcPts val="0"/>
              </a:spcAft>
              <a:buSzPts val="600"/>
              <a:buFont typeface="Merriweather"/>
              <a:buChar char="●"/>
            </a:pPr>
            <a:r>
              <a:rPr lang="pl" sz="600" u="sng">
                <a:solidFill>
                  <a:schemeClr val="hlink"/>
                </a:solidFill>
                <a:latin typeface="Merriweather"/>
                <a:ea typeface="Merriweather"/>
                <a:cs typeface="Merriweather"/>
                <a:sym typeface="Merriweather"/>
                <a:hlinkClick r:id="rId7"/>
              </a:rPr>
              <a:t>https://pl.wikipedia.org/wiki/Szkocja</a:t>
            </a:r>
            <a:endParaRPr sz="600">
              <a:latin typeface="Merriweather"/>
              <a:ea typeface="Merriweather"/>
              <a:cs typeface="Merriweather"/>
              <a:sym typeface="Merriweather"/>
            </a:endParaRPr>
          </a:p>
          <a:p>
            <a:pPr indent="-266700" lvl="0" marL="457200" rtl="0" algn="l">
              <a:spcBef>
                <a:spcPts val="0"/>
              </a:spcBef>
              <a:spcAft>
                <a:spcPts val="0"/>
              </a:spcAft>
              <a:buSzPts val="600"/>
              <a:buFont typeface="Merriweather"/>
              <a:buChar char="●"/>
            </a:pPr>
            <a:r>
              <a:rPr lang="pl" sz="600" u="sng">
                <a:solidFill>
                  <a:schemeClr val="hlink"/>
                </a:solidFill>
                <a:latin typeface="Merriweather"/>
                <a:ea typeface="Merriweather"/>
                <a:cs typeface="Merriweather"/>
                <a:sym typeface="Merriweather"/>
                <a:hlinkClick r:id="rId8"/>
              </a:rPr>
              <a:t>https://pl.wikipedia.org/wiki/Wielka_Brytania</a:t>
            </a:r>
            <a:endParaRPr sz="600">
              <a:latin typeface="Merriweather"/>
              <a:ea typeface="Merriweather"/>
              <a:cs typeface="Merriweather"/>
              <a:sym typeface="Merriweather"/>
            </a:endParaRPr>
          </a:p>
          <a:p>
            <a:pPr indent="-266700" lvl="0" marL="457200" rtl="0" algn="l">
              <a:spcBef>
                <a:spcPts val="0"/>
              </a:spcBef>
              <a:spcAft>
                <a:spcPts val="0"/>
              </a:spcAft>
              <a:buSzPts val="600"/>
              <a:buFont typeface="Merriweather"/>
              <a:buChar char="●"/>
            </a:pPr>
            <a:r>
              <a:rPr lang="pl" sz="600" u="sng">
                <a:solidFill>
                  <a:schemeClr val="hlink"/>
                </a:solidFill>
                <a:latin typeface="Merriweather"/>
                <a:ea typeface="Merriweather"/>
                <a:cs typeface="Merriweather"/>
                <a:sym typeface="Merriweather"/>
                <a:hlinkClick r:id="rId9"/>
              </a:rPr>
              <a:t>https://pl.wikipedia.org/wiki/Anglia</a:t>
            </a:r>
            <a:endParaRPr sz="600">
              <a:latin typeface="Merriweather"/>
              <a:ea typeface="Merriweather"/>
              <a:cs typeface="Merriweather"/>
              <a:sym typeface="Merriweather"/>
            </a:endParaRPr>
          </a:p>
          <a:p>
            <a:pPr indent="-266700" lvl="0" marL="457200" rtl="0" algn="l">
              <a:spcBef>
                <a:spcPts val="0"/>
              </a:spcBef>
              <a:spcAft>
                <a:spcPts val="0"/>
              </a:spcAft>
              <a:buSzPts val="600"/>
              <a:buFont typeface="Merriweather"/>
              <a:buChar char="●"/>
            </a:pPr>
            <a:r>
              <a:rPr lang="pl" sz="600" u="sng">
                <a:solidFill>
                  <a:schemeClr val="hlink"/>
                </a:solidFill>
                <a:latin typeface="Merriweather"/>
                <a:ea typeface="Merriweather"/>
                <a:cs typeface="Merriweather"/>
                <a:sym typeface="Merriweather"/>
                <a:hlinkClick r:id="rId10"/>
              </a:rPr>
              <a:t>https://pl.wikipedia.org/wiki/Irlandia</a:t>
            </a:r>
            <a:endParaRPr sz="600">
              <a:latin typeface="Merriweather"/>
              <a:ea typeface="Merriweather"/>
              <a:cs typeface="Merriweather"/>
              <a:sym typeface="Merriweather"/>
            </a:endParaRPr>
          </a:p>
          <a:p>
            <a:pPr indent="-266700" lvl="0" marL="457200" rtl="0" algn="l">
              <a:spcBef>
                <a:spcPts val="0"/>
              </a:spcBef>
              <a:spcAft>
                <a:spcPts val="0"/>
              </a:spcAft>
              <a:buSzPts val="600"/>
              <a:buFont typeface="Merriweather"/>
              <a:buChar char="●"/>
            </a:pPr>
            <a:r>
              <a:rPr lang="pl" sz="600" u="sng">
                <a:solidFill>
                  <a:schemeClr val="hlink"/>
                </a:solidFill>
                <a:latin typeface="Merriweather"/>
                <a:ea typeface="Merriweather"/>
                <a:cs typeface="Merriweather"/>
                <a:sym typeface="Merriweather"/>
                <a:hlinkClick r:id="rId11"/>
              </a:rPr>
              <a:t>https://pl.wikipedia.org/wiki/Walia</a:t>
            </a:r>
            <a:endParaRPr sz="600">
              <a:latin typeface="Merriweather"/>
              <a:ea typeface="Merriweather"/>
              <a:cs typeface="Merriweather"/>
              <a:sym typeface="Merriweather"/>
            </a:endParaRPr>
          </a:p>
          <a:p>
            <a:pPr indent="-266700" lvl="0" marL="457200" rtl="0" algn="l">
              <a:spcBef>
                <a:spcPts val="0"/>
              </a:spcBef>
              <a:spcAft>
                <a:spcPts val="0"/>
              </a:spcAft>
              <a:buSzPts val="600"/>
              <a:buFont typeface="Merriweather"/>
              <a:buChar char="●"/>
            </a:pPr>
            <a:r>
              <a:rPr lang="pl" sz="600" u="sng">
                <a:solidFill>
                  <a:schemeClr val="hlink"/>
                </a:solidFill>
                <a:latin typeface="Merriweather"/>
                <a:ea typeface="Merriweather"/>
                <a:cs typeface="Merriweather"/>
                <a:sym typeface="Merriweather"/>
                <a:hlinkClick r:id="rId12"/>
              </a:rPr>
              <a:t>https://www.google.com/search?q=wielka+brytania&amp;sxsrf=ALeKk01uBYPhCQ-TlSSU4fFgENKIk3Pgnw:1619680242799&amp;source=lnms&amp;tbm=isch&amp;sa=X&amp;ved=2ahUKEwix6ZWM86LwAhVlpYsKHb_OBMwQ_AUoA3oECAEQBQ&amp;cshid=1619680293437297&amp;biw=1517&amp;bih=730</a:t>
            </a:r>
            <a:endParaRPr sz="600">
              <a:latin typeface="Merriweather"/>
              <a:ea typeface="Merriweather"/>
              <a:cs typeface="Merriweather"/>
              <a:sym typeface="Merriweather"/>
            </a:endParaRPr>
          </a:p>
          <a:p>
            <a:pPr indent="-266700" lvl="0" marL="457200" rtl="0" algn="l">
              <a:spcBef>
                <a:spcPts val="0"/>
              </a:spcBef>
              <a:spcAft>
                <a:spcPts val="0"/>
              </a:spcAft>
              <a:buSzPts val="600"/>
              <a:buFont typeface="Merriweather"/>
              <a:buChar char="●"/>
            </a:pPr>
            <a:r>
              <a:rPr lang="pl" sz="600" u="sng">
                <a:solidFill>
                  <a:schemeClr val="hlink"/>
                </a:solidFill>
                <a:latin typeface="Merriweather"/>
                <a:ea typeface="Merriweather"/>
                <a:cs typeface="Merriweather"/>
                <a:sym typeface="Merriweather"/>
                <a:hlinkClick r:id="rId13"/>
              </a:rPr>
              <a:t>https://www.google.com/search?q=anglia&amp;tbm=isch&amp;ved=2ahUKEwigoKKl86LwAhWN6CoKHXvdDAoQ2-cCegQIABAA&amp;oq=anglia&amp;gs_lcp=CgNpbWcQAzIECCMQJzIECAAQQzICCAAyAggAMgQIABBDMgIIADICCAAyAggAMgQIABBDMgIIADoHCAAQsQMQQzoHCCMQ6gIQJzoFCAAQsQNQ2zVY-UhgpkpoAXAAeAKAAYgBiAGVEZIBBDMuMTeYAQCgAQGqAQtnd3Mtd2l6LWltZ7ABCsABAQ&amp;sclient=img&amp;ei=J1yKYODwGY3RqwH7urNQ&amp;bih=730&amp;biw=1517</a:t>
            </a:r>
            <a:endParaRPr sz="600">
              <a:latin typeface="Merriweather"/>
              <a:ea typeface="Merriweather"/>
              <a:cs typeface="Merriweather"/>
              <a:sym typeface="Merriweather"/>
            </a:endParaRPr>
          </a:p>
          <a:p>
            <a:pPr indent="-266700" lvl="0" marL="457200" rtl="0" algn="l">
              <a:spcBef>
                <a:spcPts val="0"/>
              </a:spcBef>
              <a:spcAft>
                <a:spcPts val="0"/>
              </a:spcAft>
              <a:buSzPts val="600"/>
              <a:buFont typeface="Merriweather"/>
              <a:buChar char="●"/>
            </a:pPr>
            <a:r>
              <a:rPr lang="pl" sz="600" u="sng">
                <a:solidFill>
                  <a:schemeClr val="hlink"/>
                </a:solidFill>
                <a:latin typeface="Merriweather"/>
                <a:ea typeface="Merriweather"/>
                <a:cs typeface="Merriweather"/>
                <a:sym typeface="Merriweather"/>
                <a:hlinkClick r:id="rId14"/>
              </a:rPr>
              <a:t>https://www.google.com/search?q=walia&amp;tbm=isch&amp;ved=2ahUKEwiT-sGq86LwAhXCzyoKHT--AyMQ2-cCegQIABAA&amp;oq=walia&amp;gs_lcp=CgNpbWcQAzIHCAAQsQMQQzIECAAQQzIFCAAQsQMyBAgAEEMyBQgAELEDMgIIADICCAAyAggAMgIIADICCAA6BAgjECc6BwgjEOoCECdQ2jRY-T5g5T9oAXAAeACAAXeIAbUEkgEDMC41mAEAoAEBqgELZ3dzLXdpei1pbWewAQrAAQE&amp;sclient=img&amp;ei=MlyKYJOZGsKfqwG__I6YAg&amp;bih=730&amp;biw=1517</a:t>
            </a:r>
            <a:endParaRPr sz="600">
              <a:latin typeface="Merriweather"/>
              <a:ea typeface="Merriweather"/>
              <a:cs typeface="Merriweather"/>
              <a:sym typeface="Merriweather"/>
            </a:endParaRPr>
          </a:p>
          <a:p>
            <a:pPr indent="-266700" lvl="0" marL="457200" rtl="0" algn="l">
              <a:spcBef>
                <a:spcPts val="0"/>
              </a:spcBef>
              <a:spcAft>
                <a:spcPts val="0"/>
              </a:spcAft>
              <a:buSzPts val="600"/>
              <a:buFont typeface="Merriweather"/>
              <a:buChar char="●"/>
            </a:pPr>
            <a:r>
              <a:rPr lang="pl" sz="600" u="sng">
                <a:solidFill>
                  <a:schemeClr val="hlink"/>
                </a:solidFill>
                <a:latin typeface="Merriweather"/>
                <a:ea typeface="Merriweather"/>
                <a:cs typeface="Merriweather"/>
                <a:sym typeface="Merriweather"/>
                <a:hlinkClick r:id="rId15"/>
              </a:rPr>
              <a:t>https://www.google.com/search?q=szkocja&amp;tbm=isch&amp;ved=2ahUKEwi37YWv86LwAhWFlYsKHZb3BkkQ2-cCegQIABAA&amp;oq=szkocja&amp;gs_lcp=CgNpbWcQAzIHCAAQsQMQQzICCAAyBAgAEEMyBAgAEEMyBAgAEEMyAggAMgIIADICCAAyAggAMgIIADoECCMQJzoFCAAQsQM6BwgjEOoCECc6CAgAELEDEIMBUIRBWL1TYLtUaAFwAHgDgAGeBYgByRaSAQkxLjYuMS41LTOYAQCgAQGqAQtnd3Mtd2l6LWltZ7ABCsABAQ&amp;sclient=img&amp;ei=O1yKYPfjOIWrrgSW75vIBA&amp;bih=730&amp;biw=1517</a:t>
            </a:r>
            <a:endParaRPr sz="600">
              <a:latin typeface="Merriweather"/>
              <a:ea typeface="Merriweather"/>
              <a:cs typeface="Merriweather"/>
              <a:sym typeface="Merriweather"/>
            </a:endParaRPr>
          </a:p>
          <a:p>
            <a:pPr indent="-266700" lvl="0" marL="457200" rtl="0" algn="l">
              <a:spcBef>
                <a:spcPts val="0"/>
              </a:spcBef>
              <a:spcAft>
                <a:spcPts val="0"/>
              </a:spcAft>
              <a:buSzPts val="600"/>
              <a:buFont typeface="Merriweather"/>
              <a:buChar char="●"/>
            </a:pPr>
            <a:r>
              <a:rPr lang="pl" sz="600" u="sng">
                <a:solidFill>
                  <a:schemeClr val="hlink"/>
                </a:solidFill>
                <a:latin typeface="Merriweather"/>
                <a:ea typeface="Merriweather"/>
                <a:cs typeface="Merriweather"/>
                <a:sym typeface="Merriweather"/>
                <a:hlinkClick r:id="rId16"/>
              </a:rPr>
              <a:t>https://www.google.com/search?q=irlandia&amp;tbm=isch&amp;ved=2ahUKEwjRo-m086LwAhUG_SoKHeOqCFoQ2-cCegQIABAA&amp;oq=irlandia&amp;gs_lcp=CgNpbWcQAzIHCAAQsQMQQzIECAAQQzICCAAyAggAMgIIADICCAAyAggAMgIIADICCAAyAggAOgcIIxDqAhAnOgQIIxAnOgUIABCxAzoICAAQsQMQgwE6BggAEAUQHjoECAAQHjoGCAAQChAYUOnVAVjh8wFg8PQBaAJwAHgAgAF-iAHMB5IBAzIuN5gBAKABAaoBC2d3cy13aXotaW1nsAEKwAEB&amp;sclient=img&amp;ei=SFyKYNHfAob6qwHj1aLQBQ&amp;bih=730&amp;biw=1517</a:t>
            </a:r>
            <a:endParaRPr sz="600">
              <a:latin typeface="Merriweather"/>
              <a:ea typeface="Merriweather"/>
              <a:cs typeface="Merriweather"/>
              <a:sym typeface="Merriweather"/>
            </a:endParaRPr>
          </a:p>
          <a:p>
            <a:pPr indent="-266700" lvl="0" marL="457200" rtl="0" algn="l">
              <a:spcBef>
                <a:spcPts val="0"/>
              </a:spcBef>
              <a:spcAft>
                <a:spcPts val="0"/>
              </a:spcAft>
              <a:buSzPts val="600"/>
              <a:buFont typeface="Merriweather"/>
              <a:buChar char="●"/>
            </a:pPr>
            <a:r>
              <a:rPr lang="pl" sz="600" u="sng">
                <a:solidFill>
                  <a:schemeClr val="hlink"/>
                </a:solidFill>
                <a:latin typeface="Merriweather"/>
                <a:ea typeface="Merriweather"/>
                <a:cs typeface="Merriweather"/>
                <a:sym typeface="Merriweather"/>
                <a:hlinkClick r:id="rId17"/>
              </a:rPr>
              <a:t>https://www.youtube.com/results?search_query=general+information+about+united+kingdom</a:t>
            </a:r>
            <a:endParaRPr sz="600">
              <a:latin typeface="Merriweather"/>
              <a:ea typeface="Merriweather"/>
              <a:cs typeface="Merriweather"/>
              <a:sym typeface="Merriweather"/>
            </a:endParaRPr>
          </a:p>
          <a:p>
            <a:pPr indent="-266700" lvl="0" marL="457200" rtl="0" algn="l">
              <a:spcBef>
                <a:spcPts val="0"/>
              </a:spcBef>
              <a:spcAft>
                <a:spcPts val="0"/>
              </a:spcAft>
              <a:buSzPts val="600"/>
              <a:buFont typeface="Merriweather"/>
              <a:buChar char="●"/>
            </a:pPr>
            <a:r>
              <a:rPr lang="pl" sz="600" u="sng">
                <a:solidFill>
                  <a:schemeClr val="hlink"/>
                </a:solidFill>
                <a:latin typeface="Merriweather"/>
                <a:ea typeface="Merriweather"/>
                <a:cs typeface="Merriweather"/>
                <a:sym typeface="Merriweather"/>
                <a:hlinkClick r:id="rId18"/>
              </a:rPr>
              <a:t>https://www.engvid.com/english-resource/50-common-proverbs-sayings/</a:t>
            </a:r>
            <a:endParaRPr sz="600">
              <a:latin typeface="Merriweather"/>
              <a:ea typeface="Merriweather"/>
              <a:cs typeface="Merriweather"/>
              <a:sym typeface="Merriweather"/>
            </a:endParaRPr>
          </a:p>
          <a:p>
            <a:pPr indent="-266700" lvl="0" marL="457200" rtl="0" algn="l">
              <a:spcBef>
                <a:spcPts val="0"/>
              </a:spcBef>
              <a:spcAft>
                <a:spcPts val="0"/>
              </a:spcAft>
              <a:buSzPts val="600"/>
              <a:buFont typeface="Merriweather"/>
              <a:buChar char="●"/>
            </a:pPr>
            <a:r>
              <a:rPr lang="pl" sz="600" u="sng">
                <a:solidFill>
                  <a:schemeClr val="hlink"/>
                </a:solidFill>
                <a:latin typeface="Merriweather"/>
                <a:ea typeface="Merriweather"/>
                <a:cs typeface="Merriweather"/>
                <a:sym typeface="Merriweather"/>
                <a:hlinkClick r:id="rId19"/>
              </a:rPr>
              <a:t>https://www.babbel.com/en/magazine/11-british-english-phrases</a:t>
            </a:r>
            <a:endParaRPr sz="600">
              <a:latin typeface="Merriweather"/>
              <a:ea typeface="Merriweather"/>
              <a:cs typeface="Merriweather"/>
              <a:sym typeface="Merriweather"/>
            </a:endParaRPr>
          </a:p>
          <a:p>
            <a:pPr indent="-266700" lvl="0" marL="457200" rtl="0" algn="l">
              <a:spcBef>
                <a:spcPts val="0"/>
              </a:spcBef>
              <a:spcAft>
                <a:spcPts val="0"/>
              </a:spcAft>
              <a:buSzPts val="600"/>
              <a:buFont typeface="Merriweather"/>
              <a:buChar char="●"/>
            </a:pPr>
            <a:r>
              <a:rPr lang="pl" sz="600" u="sng">
                <a:solidFill>
                  <a:schemeClr val="hlink"/>
                </a:solidFill>
                <a:latin typeface="Merriweather"/>
                <a:ea typeface="Merriweather"/>
                <a:cs typeface="Merriweather"/>
                <a:sym typeface="Merriweather"/>
                <a:hlinkClick r:id="rId20"/>
              </a:rPr>
              <a:t>https://www.google.com/search?q=big+ben&amp;sxsrf=ALeKk01R22yb23IPXpr6KRpEbD3EIonOlg:1619680662222&amp;source=lnms&amp;tbm=isch&amp;sa=X&amp;ved=2ahUKEwjItJXU9KLwAhXnsosKHTH3BpkQ_AUoAXoECAIQAw&amp;biw=1517&amp;bih=730</a:t>
            </a:r>
            <a:endParaRPr sz="600">
              <a:latin typeface="Merriweather"/>
              <a:ea typeface="Merriweather"/>
              <a:cs typeface="Merriweather"/>
              <a:sym typeface="Merriweather"/>
            </a:endParaRPr>
          </a:p>
          <a:p>
            <a:pPr indent="-266700" lvl="0" marL="457200" rtl="0" algn="l">
              <a:spcBef>
                <a:spcPts val="0"/>
              </a:spcBef>
              <a:spcAft>
                <a:spcPts val="0"/>
              </a:spcAft>
              <a:buSzPts val="600"/>
              <a:buFont typeface="Merriweather"/>
              <a:buChar char="●"/>
            </a:pPr>
            <a:r>
              <a:rPr lang="pl" sz="600" u="sng">
                <a:solidFill>
                  <a:schemeClr val="hlink"/>
                </a:solidFill>
                <a:latin typeface="Merriweather"/>
                <a:ea typeface="Merriweather"/>
                <a:cs typeface="Merriweather"/>
                <a:sym typeface="Merriweather"/>
                <a:hlinkClick r:id="rId21"/>
              </a:rPr>
              <a:t>https://www.google.com/search?q=palace+of+westminster&amp;tbm=isch&amp;ved=2ahUKEwjJ5vXU9KLwAhVDsSoKHXH5DqAQ2-cCegQIABAA&amp;oq=palace+of+west&amp;gs_lcp=CgNpbWcQARgAMgIIADICCAAyBAgAEB4yBAgAEB4yBAgAEB4yBAgAEB4yBAgAEB4yBAgAEB4yBAgAEB4yBAgAEB46BAgjECc6BAgAEEM6BwgjEOoCECc6BQgAELEDOgcIABCxAxBDOggIABCxAxCDAVD0uQFY0tYBYMvlAWgBcAB4AoABogGIAfsRkgEEMS4xOZgBAKABAaoBC2d3cy13aXotaW1nsAEKwAEB&amp;sclient=img&amp;ei=l12KYIm_MMPiqgHx8ruACg&amp;bih=730&amp;biw=1517</a:t>
            </a:r>
            <a:endParaRPr sz="600">
              <a:latin typeface="Merriweather"/>
              <a:ea typeface="Merriweather"/>
              <a:cs typeface="Merriweather"/>
              <a:sym typeface="Merriweather"/>
            </a:endParaRPr>
          </a:p>
          <a:p>
            <a:pPr indent="-266700" lvl="0" marL="457200" rtl="0" algn="l">
              <a:spcBef>
                <a:spcPts val="0"/>
              </a:spcBef>
              <a:spcAft>
                <a:spcPts val="0"/>
              </a:spcAft>
              <a:buSzPts val="600"/>
              <a:buFont typeface="Merriweather"/>
              <a:buChar char="●"/>
            </a:pPr>
            <a:r>
              <a:rPr lang="pl" sz="600" u="sng">
                <a:solidFill>
                  <a:schemeClr val="hlink"/>
                </a:solidFill>
                <a:latin typeface="Merriweather"/>
                <a:ea typeface="Merriweather"/>
                <a:cs typeface="Merriweather"/>
                <a:sym typeface="Merriweather"/>
                <a:hlinkClick r:id="rId22"/>
              </a:rPr>
              <a:t>https://www.google.com/search?q=tower+london&amp;tbm=isch&amp;ved=2ahUKEwiJ2cHj9KLwAhXGtCoKHXNtCEIQ2-cCegQIABAA&amp;oq=tower+london&amp;gs_lcp=CgNpbWcQAzICCAAyBAgAEB4yBAgAEB4yBAgAEB4yBAgAEB4yBAgAEB4yBAgAEB4yBAgAEB4yBAgAEB4yBAgAEB46BwgjEOoCECc6BAgjECc6BAgAEEM6BQgAELEDOgcIABCxAxBDOggIABCxAxCDAVDM6wRYw4IFYJOFBWgBcAB4AIABeogB_wmSAQMzLjmYAQCgAQGqAQtnd3Mtd2l6LWltZ7ABCsABAQ&amp;sclient=img&amp;ei=tl2KYImmGMbpqgHz2qGQBA&amp;bih=730&amp;biw=1517</a:t>
            </a:r>
            <a:endParaRPr sz="600">
              <a:latin typeface="Merriweather"/>
              <a:ea typeface="Merriweather"/>
              <a:cs typeface="Merriweather"/>
              <a:sym typeface="Merriweather"/>
            </a:endParaRPr>
          </a:p>
          <a:p>
            <a:pPr indent="-266700" lvl="0" marL="457200" rtl="0" algn="l">
              <a:spcBef>
                <a:spcPts val="0"/>
              </a:spcBef>
              <a:spcAft>
                <a:spcPts val="0"/>
              </a:spcAft>
              <a:buSzPts val="600"/>
              <a:buFont typeface="Merriweather"/>
              <a:buChar char="●"/>
            </a:pPr>
            <a:r>
              <a:rPr lang="pl" sz="600" u="sng">
                <a:solidFill>
                  <a:schemeClr val="hlink"/>
                </a:solidFill>
                <a:latin typeface="Merriweather"/>
                <a:ea typeface="Merriweather"/>
                <a:cs typeface="Merriweather"/>
                <a:sym typeface="Merriweather"/>
                <a:hlinkClick r:id="rId23"/>
              </a:rPr>
              <a:t>https://www.google.com/search?q=london+eye&amp;tbm=isch&amp;ved=2ahUKEwiBpuaL9aLwAhUMvioKHVHlDQEQ2-cCegQIABAA&amp;oq=london+eye&amp;gs_lcp=CgNpbWcQAzIFCAAQsQMyAggAMgIIADICCAAyAggAMgIIADICCAAyAggAMgIIADICCAA6BwgjEOoCECc6BAgjECc6BAgAEEM6CAgAELEDEIMBOgcIABCxAxBDULjGAVjx1QFgg9cBaAFwAHgAgAHPA4gBig6SAQkxLjYuMS4xLjGYAQCgAQGqAQtnd3Mtd2l6LWltZ7ABCsABAQ&amp;sclient=img&amp;ei=Cl6KYIH5NYz8qgHRyrcI&amp;bih=730&amp;biw=1517</a:t>
            </a:r>
            <a:endParaRPr sz="600">
              <a:latin typeface="Merriweather"/>
              <a:ea typeface="Merriweather"/>
              <a:cs typeface="Merriweather"/>
              <a:sym typeface="Merriweather"/>
            </a:endParaRPr>
          </a:p>
          <a:p>
            <a:pPr indent="-266700" lvl="0" marL="457200" rtl="0" algn="l">
              <a:spcBef>
                <a:spcPts val="0"/>
              </a:spcBef>
              <a:spcAft>
                <a:spcPts val="0"/>
              </a:spcAft>
              <a:buSzPts val="600"/>
              <a:buFont typeface="Merriweather"/>
              <a:buChar char="●"/>
            </a:pPr>
            <a:r>
              <a:rPr lang="pl" sz="600" u="sng">
                <a:solidFill>
                  <a:schemeClr val="hlink"/>
                </a:solidFill>
                <a:latin typeface="Merriweather"/>
                <a:ea typeface="Merriweather"/>
                <a:cs typeface="Merriweather"/>
                <a:sym typeface="Merriweather"/>
                <a:hlinkClick r:id="rId24"/>
              </a:rPr>
              <a:t>https://www.google.com/search?q=buckingham+palace&amp;tbm=isch&amp;ved=2ahUKEwiY4tGZ9aLwAhUGuyoKHapWDYgQ2-cCegQIABAA&amp;oq=buckingham+pa&amp;gs_lcp=CgNpbWcQARgAMgcIABCxAxBDMgIIADIECAAQQzICCAAyBAgAEEMyAggAMgIIADICCAAyAggAMgIIADoHCCMQ6gIQJzoECCMQJzoFCAAQsQM6BAgAEB46BggAEAUQHjoGCAAQChAYUJ94WIy7AWCVxwFoCXAAeACAAZgBiAGeEZIBBDEuMTiYAQCgAQGqAQtnd3Mtd2l6LWltZ7ABCsABAQ&amp;sclient=img&amp;ei=J16KYNiyN4b2qgGqrbXACA&amp;bih=730&amp;biw=1517</a:t>
            </a:r>
            <a:endParaRPr sz="600">
              <a:latin typeface="Merriweather"/>
              <a:ea typeface="Merriweather"/>
              <a:cs typeface="Merriweather"/>
              <a:sym typeface="Merriweather"/>
            </a:endParaRPr>
          </a:p>
          <a:p>
            <a:pPr indent="-266700" lvl="0" marL="457200" rtl="0" algn="l">
              <a:spcBef>
                <a:spcPts val="0"/>
              </a:spcBef>
              <a:spcAft>
                <a:spcPts val="0"/>
              </a:spcAft>
              <a:buSzPts val="600"/>
              <a:buFont typeface="Merriweather"/>
              <a:buChar char="●"/>
            </a:pPr>
            <a:r>
              <a:rPr lang="pl" sz="600" u="sng">
                <a:solidFill>
                  <a:schemeClr val="hlink"/>
                </a:solidFill>
                <a:latin typeface="Merriweather"/>
                <a:ea typeface="Merriweather"/>
                <a:cs typeface="Merriweather"/>
                <a:sym typeface="Merriweather"/>
                <a:hlinkClick r:id="rId25"/>
              </a:rPr>
              <a:t>https://www.google.com/search?q=stonehenge&amp;tbm=isch&amp;ved=2ahUKEwiSoaum9aLwAhVTB3cKHYaCDzsQ2-cCegQIABAA&amp;oq=stoneh&amp;gs_lcp=CgNpbWcQARgAMgcIABCxAxBDMgIIADICCAAyAggAMgIIADICCAAyAggAMgIIADICCAAyAggAOgcIIxDqAhAnOgQIIxAnOgQIABBDOgUIABCxA1D5qANYgLcDYLDCA2gBcAB4AIAB3AGIAfMFkgEFMC41LjGYAQCgAQGqAQtnd3Mtd2l6LWltZ7ABCsABAQ&amp;sclient=img&amp;ei=Ql6KYJL4INOO3AOGhb7YAw&amp;bih=730&amp;biw=1517</a:t>
            </a:r>
            <a:endParaRPr sz="600">
              <a:latin typeface="Merriweather"/>
              <a:ea typeface="Merriweather"/>
              <a:cs typeface="Merriweather"/>
              <a:sym typeface="Merriweather"/>
            </a:endParaRPr>
          </a:p>
          <a:p>
            <a:pPr indent="-266700" lvl="0" marL="457200" rtl="0" algn="l">
              <a:spcBef>
                <a:spcPts val="0"/>
              </a:spcBef>
              <a:spcAft>
                <a:spcPts val="0"/>
              </a:spcAft>
              <a:buSzPts val="600"/>
              <a:buFont typeface="Merriweather"/>
              <a:buChar char="●"/>
            </a:pPr>
            <a:r>
              <a:rPr lang="pl" sz="600" u="sng">
                <a:solidFill>
                  <a:schemeClr val="hlink"/>
                </a:solidFill>
                <a:latin typeface="Merriweather"/>
                <a:ea typeface="Merriweather"/>
                <a:cs typeface="Merriweather"/>
                <a:sym typeface="Merriweather"/>
                <a:hlinkClick r:id="rId26"/>
              </a:rPr>
              <a:t>https://www.google.com/search?q=tower+brige&amp;tbm=isch&amp;ved=2ahUKEwiV3s3C9aLwAhWXvSoKHZyHCFIQ2-cCegQIABAA&amp;oq=tower+brige&amp;gs_lcp=CgNpbWcQAzICCAAyBAgAEB4yBggAEAoQGDoHCCMQ6gIQJzoECCMQJzoECAAQQzoFCAAQsQM6BwgAELEDEEM6CAgAELEDEIMBOgYIABAFEB5Qs94BWLTwAWDq8QFoAXAAeACAAZABiAHgCZIBAzMuOJgBAKABAaoBC2d3cy13aXotaW1nsAEKwAEB&amp;sclient=img&amp;ei=fV6KYNWrMpf7qgGcj6KQBQ&amp;bih=730&amp;biw=1517</a:t>
            </a:r>
            <a:endParaRPr sz="600">
              <a:latin typeface="Merriweather"/>
              <a:ea typeface="Merriweather"/>
              <a:cs typeface="Merriweather"/>
              <a:sym typeface="Merriweather"/>
            </a:endParaRPr>
          </a:p>
          <a:p>
            <a:pPr indent="-266700" lvl="0" marL="457200" rtl="0" algn="l">
              <a:spcBef>
                <a:spcPts val="0"/>
              </a:spcBef>
              <a:spcAft>
                <a:spcPts val="0"/>
              </a:spcAft>
              <a:buSzPts val="600"/>
              <a:buFont typeface="Merriweather"/>
              <a:buChar char="●"/>
            </a:pPr>
            <a:r>
              <a:rPr lang="pl" sz="600" u="sng">
                <a:solidFill>
                  <a:schemeClr val="hlink"/>
                </a:solidFill>
                <a:latin typeface="Merriweather"/>
                <a:ea typeface="Merriweather"/>
                <a:cs typeface="Merriweather"/>
                <a:sym typeface="Merriweather"/>
                <a:hlinkClick r:id="rId27"/>
              </a:rPr>
              <a:t>https://www.google.com/search?q=hyde+park&amp;tbm=isch&amp;ved=2ahUKEwi5moPS9aLwAhWIp4sKHWV6CAkQ2-cCegQIABAA&amp;oq=hyde+park&amp;gs_lcp=CgNpbWcQAzIHCAAQsQMQQzIFCAAQsQMyAggAMgIIADICCAAyAggAMgIIADICCAAyAggAMgIIADoHCCMQ6gIQJzoECCMQJzoECAAQQzoICAAQsQMQgwFQxKMEWPOvBGDSsQRoAXAAeACAAZ0BiAHTCJIBAzIuN5gBAKABAaoBC2d3cy13aXotaW1nsAEKwAEB&amp;sclient=img&amp;ei=nl6KYLnTCYjPrgTl9KFI&amp;bih=730&amp;biw=1517</a:t>
            </a:r>
            <a:endParaRPr sz="600">
              <a:latin typeface="Merriweather"/>
              <a:ea typeface="Merriweather"/>
              <a:cs typeface="Merriweather"/>
              <a:sym typeface="Merriweather"/>
            </a:endParaRPr>
          </a:p>
          <a:p>
            <a:pPr indent="-266700" lvl="0" marL="457200" rtl="0" algn="l">
              <a:spcBef>
                <a:spcPts val="0"/>
              </a:spcBef>
              <a:spcAft>
                <a:spcPts val="0"/>
              </a:spcAft>
              <a:buSzPts val="600"/>
              <a:buFont typeface="Merriweather"/>
              <a:buChar char="●"/>
            </a:pPr>
            <a:r>
              <a:rPr lang="pl" sz="600" u="sng">
                <a:solidFill>
                  <a:schemeClr val="hlink"/>
                </a:solidFill>
                <a:latin typeface="Merriweather"/>
                <a:ea typeface="Merriweather"/>
                <a:cs typeface="Merriweather"/>
                <a:sym typeface="Merriweather"/>
                <a:hlinkClick r:id="rId28"/>
              </a:rPr>
              <a:t>https://www.google.com/search?q=westminster+abbey&amp;tbm=isch&amp;ved=2ahUKEwiu2pL19aLwAhXRtSoKHcJJD0AQ2-cCegQIABAA&amp;oq=westminster+abbey&amp;gs_lcp=CgNpbWcQARgAMgcIABCxAxBDMgIIADICCAAyBAgAEEMyAggAMgQIABAeMgQIABAeMgQIABAeMgQIABAeMgQIABAeOgcIIxDqAhAnOgQIIxAnOgUIABCxA1CQ_AdY7J8IYMywCGgDcAB4AIABjgSIAekYkgEMMC4xNi4wLjIuMC4xmAEAoAEBqgELZ3dzLXdpei1pbWewAQrAAQE&amp;sclient=img&amp;ei=516KYO7KMdHrqgHCk72ABA&amp;bih=730&amp;biw=1517</a:t>
            </a:r>
            <a:endParaRPr sz="600">
              <a:latin typeface="Merriweather"/>
              <a:ea typeface="Merriweather"/>
              <a:cs typeface="Merriweather"/>
              <a:sym typeface="Merriweather"/>
            </a:endParaRPr>
          </a:p>
          <a:p>
            <a:pPr indent="0" lvl="0" marL="0" rtl="0" algn="l">
              <a:spcBef>
                <a:spcPts val="0"/>
              </a:spcBef>
              <a:spcAft>
                <a:spcPts val="0"/>
              </a:spcAft>
              <a:buNone/>
            </a:pPr>
            <a:r>
              <a:t/>
            </a:r>
            <a:endParaRPr sz="600">
              <a:latin typeface="Merriweather"/>
              <a:ea typeface="Merriweather"/>
              <a:cs typeface="Merriweather"/>
              <a:sym typeface="Merriweathe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86"/>
          <p:cNvSpPr txBox="1"/>
          <p:nvPr>
            <p:ph type="title"/>
          </p:nvPr>
        </p:nvSpPr>
        <p:spPr>
          <a:xfrm>
            <a:off x="311700" y="101800"/>
            <a:ext cx="8520600" cy="4668000"/>
          </a:xfrm>
          <a:prstGeom prst="rect">
            <a:avLst/>
          </a:prstGeom>
        </p:spPr>
        <p:txBody>
          <a:bodyPr anchorCtr="0" anchor="t" bIns="91425" lIns="91425" spcFirstLastPara="1" rIns="91425" wrap="square" tIns="91425">
            <a:normAutofit/>
          </a:bodyPr>
          <a:lstStyle/>
          <a:p>
            <a:pPr indent="-273050" lvl="0" marL="457200" rtl="0" algn="l">
              <a:spcBef>
                <a:spcPts val="0"/>
              </a:spcBef>
              <a:spcAft>
                <a:spcPts val="0"/>
              </a:spcAft>
              <a:buSzPts val="700"/>
              <a:buFont typeface="Merriweather"/>
              <a:buChar char="●"/>
            </a:pPr>
            <a:r>
              <a:rPr lang="pl" sz="700" u="sng">
                <a:solidFill>
                  <a:schemeClr val="hlink"/>
                </a:solidFill>
                <a:latin typeface="Merriweather"/>
                <a:ea typeface="Merriweather"/>
                <a:cs typeface="Merriweather"/>
                <a:sym typeface="Merriweather"/>
                <a:hlinkClick r:id="rId3"/>
              </a:rPr>
              <a:t>https://www.google.com/search?q=loch+ness&amp;tbm=isch&amp;ved=2ahUKEwjkgqO39qLwAhXm_CoKHYnjCgQQ2-cCegQIABAA&amp;oq=loch+&amp;gs_lcp=CgNpbWcQARgAMgcIABCxAxBDMgUIABCxAzIECAAQQzICCAAyAggAMgIIADICCAAyAggAMgIIADICCAA6BwgjEOoCECc6BAgjECc6CAgAELEDEIMBOgQIABAeUOb1A1j0igRgoJQEaAJwAHgAgAHWA4gBvgySAQkwLjIuMi4wLjKYAQCgAQGqAQtnd3Mtd2l6LWltZ7ABCsABAQ&amp;sclient=img&amp;ei=cl-KYOSBHub5qwGJx6sg&amp;bih=730&amp;biw=1517</a:t>
            </a:r>
            <a:endParaRPr sz="700">
              <a:latin typeface="Merriweather"/>
              <a:ea typeface="Merriweather"/>
              <a:cs typeface="Merriweather"/>
              <a:sym typeface="Merriweather"/>
            </a:endParaRPr>
          </a:p>
          <a:p>
            <a:pPr indent="-273050" lvl="0" marL="457200" rtl="0" algn="l">
              <a:spcBef>
                <a:spcPts val="0"/>
              </a:spcBef>
              <a:spcAft>
                <a:spcPts val="0"/>
              </a:spcAft>
              <a:buSzPts val="700"/>
              <a:buFont typeface="Merriweather"/>
              <a:buChar char="●"/>
            </a:pPr>
            <a:r>
              <a:rPr lang="pl" sz="700" u="sng">
                <a:solidFill>
                  <a:schemeClr val="hlink"/>
                </a:solidFill>
                <a:latin typeface="Merriweather"/>
                <a:ea typeface="Merriweather"/>
                <a:cs typeface="Merriweather"/>
                <a:sym typeface="Merriweather"/>
                <a:hlinkClick r:id="rId4"/>
              </a:rPr>
              <a:t>https://www.google.com/search?q=giant+causeway&amp;tbm=isch&amp;ved=2ahUKEwjO36_Y9qLwAhWHk4sKHdvEDSsQ2-cCegQIABAA&amp;oq=giant+cau&amp;gs_lcp=CgNpbWcQARgAMgIIADICCAAyBAgAEB4yBAgAEB4yBAgAEB4yBAgAEB4yBAgAEB4yBAgAEB4yBAgAEB4yBAgAEB46BwgjEOoCECc6BAgjECc6BAgAEEM6BQgAELEDOggIABCxAxCDAToHCAAQsQMQQ1CZ9AFYgowCYIyeAmgBcAB4AIAB0AGIAYYJkgEFMC44LjGYAQCgAQGqAQtnd3Mtd2l6LWltZ7ABCsABAQ&amp;sclient=img&amp;ei=t1-KYI6oN4enrgTbibfYAg&amp;bih=730&amp;biw=1517</a:t>
            </a:r>
            <a:endParaRPr sz="700">
              <a:latin typeface="Merriweather"/>
              <a:ea typeface="Merriweather"/>
              <a:cs typeface="Merriweather"/>
              <a:sym typeface="Merriweather"/>
            </a:endParaRPr>
          </a:p>
          <a:p>
            <a:pPr indent="-273050" lvl="0" marL="457200" rtl="0" algn="l">
              <a:spcBef>
                <a:spcPts val="0"/>
              </a:spcBef>
              <a:spcAft>
                <a:spcPts val="0"/>
              </a:spcAft>
              <a:buSzPts val="700"/>
              <a:buFont typeface="Merriweather"/>
              <a:buChar char="●"/>
            </a:pPr>
            <a:r>
              <a:rPr lang="pl" sz="700" u="sng">
                <a:solidFill>
                  <a:schemeClr val="hlink"/>
                </a:solidFill>
                <a:latin typeface="Merriweather"/>
                <a:ea typeface="Merriweather"/>
                <a:cs typeface="Merriweather"/>
                <a:sym typeface="Merriweather"/>
                <a:hlinkClick r:id="rId5"/>
              </a:rPr>
              <a:t>https://www.google.com/search?q=oxford+street&amp;tbm=isch&amp;ved=2ahUKEwjLk8vq9qLwAhXEvCoKHbjlBCwQ2-cCegQIABAA&amp;oq=oxford+street&amp;gs_lcp=CgNpbWcQAzIFCAAQsQMyAggAMgIIADICCAAyAggAMgIIADICCAAyAggAMgQIABAeMgQIABAeOgcIIxDqAhAnOgQIIxAnOgQIABADOgQIABBDUJdvWP6VAWCgmAFoA3AAeACAAYsBiAHYDZIBBDEuMTSYAQCgAQGqAQtnd3Mtd2l6LWltZ7ABCsABAQ&amp;sclient=img&amp;ei=3l-KYMusBsT5qgG4y5PgAg&amp;bih=730&amp;biw=1517</a:t>
            </a:r>
            <a:endParaRPr sz="700">
              <a:latin typeface="Merriweather"/>
              <a:ea typeface="Merriweather"/>
              <a:cs typeface="Merriweather"/>
              <a:sym typeface="Merriweather"/>
            </a:endParaRPr>
          </a:p>
          <a:p>
            <a:pPr indent="-273050" lvl="0" marL="457200" rtl="0" algn="l">
              <a:spcBef>
                <a:spcPts val="0"/>
              </a:spcBef>
              <a:spcAft>
                <a:spcPts val="0"/>
              </a:spcAft>
              <a:buSzPts val="700"/>
              <a:buFont typeface="Merriweather"/>
              <a:buChar char="●"/>
            </a:pPr>
            <a:r>
              <a:rPr lang="pl" sz="700" u="sng">
                <a:solidFill>
                  <a:schemeClr val="hlink"/>
                </a:solidFill>
                <a:latin typeface="Merriweather"/>
                <a:ea typeface="Merriweather"/>
                <a:cs typeface="Merriweather"/>
                <a:sym typeface="Merriweather"/>
                <a:hlinkClick r:id="rId6"/>
              </a:rPr>
              <a:t>https://www.google.com/search?q=south+west+coast+path&amp;tbm=isch&amp;ved=2ahUKEwjdqM_09qLwAhVhiIsKHdFMAPgQ2-cCegQIABAA&amp;oq=south+west+coast+pa&amp;gs_lcp=CgNpbWcQARgAMgIIADIECAAQHjIECAAQHjIECAAQHjIECAAQHjIECAAQHjIECAAQHjIECAAQHjIECAAQHjIECAAQHjoHCCMQ6gIQJzoECCMQJzoECAAQQzoICAAQsQMQgwE6BQgAELEDOgcIABCxAxBDUNiBAViSoQFgua8BaAJwAHgAgAGZAYgBhRKSAQQyLjE4mAEAoAEBqgELZ3dzLXdpei1pbWewAQrAAQE&amp;sclient=img&amp;ei=81-KYJ3jCOGQrgTRmYHADw&amp;bih=730&amp;biw=1517</a:t>
            </a:r>
            <a:endParaRPr sz="700">
              <a:latin typeface="Merriweather"/>
              <a:ea typeface="Merriweather"/>
              <a:cs typeface="Merriweather"/>
              <a:sym typeface="Merriweather"/>
            </a:endParaRPr>
          </a:p>
          <a:p>
            <a:pPr indent="-273050" lvl="0" marL="457200" rtl="0" algn="l">
              <a:spcBef>
                <a:spcPts val="0"/>
              </a:spcBef>
              <a:spcAft>
                <a:spcPts val="0"/>
              </a:spcAft>
              <a:buSzPts val="700"/>
              <a:buFont typeface="Merriweather"/>
              <a:buChar char="●"/>
            </a:pPr>
            <a:r>
              <a:rPr lang="pl" sz="700" u="sng">
                <a:solidFill>
                  <a:schemeClr val="hlink"/>
                </a:solidFill>
                <a:latin typeface="Merriweather"/>
                <a:ea typeface="Merriweather"/>
                <a:cs typeface="Merriweather"/>
                <a:sym typeface="Merriweather"/>
                <a:hlinkClick r:id="rId7"/>
              </a:rPr>
              <a:t>https://www.google.com/search?q=microfone&amp;tbm=isch&amp;ved=2ahUKEwjJzI2A96LwAhUrlosKHYuqCCgQ2-cCegQIABAA&amp;oq=microfone&amp;gs_lcp=CgNpbWcQAzICCAAyBAgAEB4yBAgAEB4yBAgAEB4yBAgAEB4yBAgAEB4yBAgAEB4yBAgAEB4yBAgAEB4yBAgAEB46BwgjEOoCECc6BAgjECc6BQgAELEDOgQIABBDOggIABCxAxCDAToHCAAQsQMQQ1CZUliUZGDiZWgBcAB4AIABiQGIAbYIkgEDMS44mAEAoAEBqgELZ3dzLXdpei1pbWewAQrAAQE&amp;sclient=img&amp;ei=C2CKYImbDqusrgSL1aLAAg&amp;bih=730&amp;biw=1517</a:t>
            </a:r>
            <a:endParaRPr sz="700">
              <a:latin typeface="Merriweather"/>
              <a:ea typeface="Merriweather"/>
              <a:cs typeface="Merriweather"/>
              <a:sym typeface="Merriweather"/>
            </a:endParaRPr>
          </a:p>
          <a:p>
            <a:pPr indent="-273050" lvl="0" marL="457200" rtl="0" algn="l">
              <a:spcBef>
                <a:spcPts val="0"/>
              </a:spcBef>
              <a:spcAft>
                <a:spcPts val="0"/>
              </a:spcAft>
              <a:buSzPts val="700"/>
              <a:buFont typeface="Merriweather"/>
              <a:buChar char="●"/>
            </a:pPr>
            <a:r>
              <a:rPr lang="pl" sz="700" u="sng">
                <a:solidFill>
                  <a:schemeClr val="hlink"/>
                </a:solidFill>
                <a:latin typeface="Merriweather"/>
                <a:ea typeface="Merriweather"/>
                <a:cs typeface="Merriweather"/>
                <a:sym typeface="Merriweather"/>
                <a:hlinkClick r:id="rId8"/>
              </a:rPr>
              <a:t>https://www.google.com/search?q=ksi%C4%85zki&amp;tbm=isch&amp;ved=2ahUKEwjb6p2T96LwAhWFyioKHZDAAZsQ2-cCegQIABAA&amp;oq=ksi%C4%85zki&amp;gs_lcp=CgNpbWcQAzICCAAyAggAMgIIADICCAAyAggAMgIIADICCAAyAggAMgIIADICCAA6BwgjEOoCECc6BAgjECc6BAgAEEM6CAgAELEDEIMBOgUIABCxAzoHCAAQsQMQQ1DBGFiFI2DWJGgBcAB4AIABfogB8gWSAQMyLjWYAQCgAQGqAQtnd3Mtd2l6LWltZ7ABCsABAQ&amp;sclient=img&amp;ei=M2CKYJuFFYWVqwGQgYfYCQ&amp;bih=730&amp;biw=1517</a:t>
            </a:r>
            <a:endParaRPr sz="700">
              <a:latin typeface="Merriweather"/>
              <a:ea typeface="Merriweather"/>
              <a:cs typeface="Merriweather"/>
              <a:sym typeface="Merriweather"/>
            </a:endParaRPr>
          </a:p>
          <a:p>
            <a:pPr indent="-273050" lvl="0" marL="457200" rtl="0" algn="l">
              <a:spcBef>
                <a:spcPts val="0"/>
              </a:spcBef>
              <a:spcAft>
                <a:spcPts val="0"/>
              </a:spcAft>
              <a:buSzPts val="700"/>
              <a:buFont typeface="Merriweather"/>
              <a:buChar char="●"/>
            </a:pPr>
            <a:r>
              <a:rPr lang="pl" sz="700" u="sng">
                <a:solidFill>
                  <a:schemeClr val="hlink"/>
                </a:solidFill>
                <a:latin typeface="Merriweather"/>
                <a:ea typeface="Merriweather"/>
                <a:cs typeface="Merriweather"/>
                <a:sym typeface="Merriweather"/>
                <a:hlinkClick r:id="rId9"/>
              </a:rPr>
              <a:t>https://www.google.com/search?q=william+shakespeare&amp;tbm=isch&amp;ved=2ahUKEwjBxIaW96LwAhUTuyoKHbX8CuAQ2-cCegQIABAA&amp;oq=william+sh&amp;gs_lcp=CgNpbWcQARgAMgQIIxAnMgIIADICCAAyAggAMgIIADICCAAyAggAMgIIADICCAAyAggAOgcIIxDqAhAnOgcIABCxAxBDOgUIABCxAzoECAAQQzoICAAQsQMQgwFQiUxYvltgvWpoAXAAeACAAYUBiAHcCJIBAzMuN5gBAKABAaoBC2d3cy13aXotaW1nsAEKwAEB&amp;sclient=img&amp;ei=OWCKYIHED5P2qgG1-auADg&amp;bih=730&amp;biw=1517</a:t>
            </a:r>
            <a:endParaRPr sz="700">
              <a:latin typeface="Merriweather"/>
              <a:ea typeface="Merriweather"/>
              <a:cs typeface="Merriweather"/>
              <a:sym typeface="Merriweather"/>
            </a:endParaRPr>
          </a:p>
          <a:p>
            <a:pPr indent="-273050" lvl="0" marL="457200" rtl="0" algn="l">
              <a:spcBef>
                <a:spcPts val="0"/>
              </a:spcBef>
              <a:spcAft>
                <a:spcPts val="0"/>
              </a:spcAft>
              <a:buSzPts val="700"/>
              <a:buFont typeface="Merriweather"/>
              <a:buChar char="●"/>
            </a:pPr>
            <a:r>
              <a:rPr lang="pl" sz="700" u="sng">
                <a:solidFill>
                  <a:schemeClr val="hlink"/>
                </a:solidFill>
                <a:latin typeface="Merriweather"/>
                <a:ea typeface="Merriweather"/>
                <a:cs typeface="Merriweather"/>
                <a:sym typeface="Merriweather"/>
                <a:hlinkClick r:id="rId10"/>
              </a:rPr>
              <a:t>https://www.google.com/search?q=nobel+prize&amp;tbm=isch&amp;ved=2ahUKEwimhqad96LwAhWBvSoKHUUXD8QQ2-cCegQIABAA&amp;oq=nobel+prize&amp;gs_lcp=CgNpbWcQAzICCAAyAggAMgIIADICCAAyAggAMgIIADICCAAyBAgAEB4yBAgAEB4yBAgAEB46BwgjEOoCECc6BAgjECc6BQgAELEDOgQIABBDOggIABCxAxCDAVCY0QFY_fABYN31AWgDcAB4AIABggGIAdsLkgEEMC4xM5gBAKABAaoBC2d3cy13aXotaW1nsAEKwAEB&amp;sclient=img&amp;ei=SGCKYKbCG4H7qgHFrrygDA&amp;bih=730&amp;biw=1517</a:t>
            </a:r>
            <a:endParaRPr sz="700">
              <a:latin typeface="Merriweather"/>
              <a:ea typeface="Merriweather"/>
              <a:cs typeface="Merriweather"/>
              <a:sym typeface="Merriweather"/>
            </a:endParaRPr>
          </a:p>
          <a:p>
            <a:pPr indent="-273050" lvl="0" marL="457200" rtl="0" algn="l">
              <a:spcBef>
                <a:spcPts val="0"/>
              </a:spcBef>
              <a:spcAft>
                <a:spcPts val="0"/>
              </a:spcAft>
              <a:buSzPts val="700"/>
              <a:buFont typeface="Merriweather"/>
              <a:buChar char="●"/>
            </a:pPr>
            <a:r>
              <a:rPr lang="pl" sz="700" u="sng">
                <a:solidFill>
                  <a:schemeClr val="hlink"/>
                </a:solidFill>
                <a:latin typeface="Merriweather"/>
                <a:ea typeface="Merriweather"/>
                <a:cs typeface="Merriweather"/>
                <a:sym typeface="Merriweather"/>
                <a:hlinkClick r:id="rId11"/>
              </a:rPr>
              <a:t>https://www.google.com/search?q=university+of+oxford&amp;tbm=isch&amp;ved=2ahUKEwjK0oSt96LwAhWUtCoKHUnHCYUQ2-cCegQIABAA&amp;oq=university+of+&amp;gs_lcp=CgNpbWcQARgBMgUIABCxAzICCAAyAggAMgIIADICCAAyAggAMgIIADICCAAyAggAMgIIADoHCCMQ6gIQJzoECCMQJzoHCAAQsQMQQzoECAAQQzoICAAQsQMQgwFQ7ltY7XVgoIEBaAFwAHgBgAGHAogBig2SAQYzLjEwLjGYAQCgAQGqAQtnd3Mtd2l6LWltZ7ABCsABAQ&amp;sclient=img&amp;ei=aWCKYIr6G5TpqgHJjqeoCA&amp;bih=730&amp;biw=1517</a:t>
            </a:r>
            <a:endParaRPr sz="700">
              <a:latin typeface="Merriweather"/>
              <a:ea typeface="Merriweather"/>
              <a:cs typeface="Merriweather"/>
              <a:sym typeface="Merriweather"/>
            </a:endParaRPr>
          </a:p>
          <a:p>
            <a:pPr indent="-273050" lvl="0" marL="457200" rtl="0" algn="l">
              <a:spcBef>
                <a:spcPts val="0"/>
              </a:spcBef>
              <a:spcAft>
                <a:spcPts val="0"/>
              </a:spcAft>
              <a:buSzPts val="700"/>
              <a:buFont typeface="Merriweather"/>
              <a:buChar char="●"/>
            </a:pPr>
            <a:r>
              <a:rPr lang="pl" sz="700" u="sng">
                <a:solidFill>
                  <a:schemeClr val="hlink"/>
                </a:solidFill>
                <a:latin typeface="Merriweather"/>
                <a:ea typeface="Merriweather"/>
                <a:cs typeface="Merriweather"/>
                <a:sym typeface="Merriweather"/>
                <a:hlinkClick r:id="rId12"/>
              </a:rPr>
              <a:t>https://www.google.com/search?q=telefon+&amp;tbm=isch&amp;ved=2ahUKEwjJ_JXG96LwAhWLtSoKHceFDv4Q2-cCegQIABAA&amp;oq=telefon+&amp;gs_lcp=CgNpbWcQAzIECAAQQzIECAAQQzICCAAyBwgAELEDEEMyBAgAEEMyBAgAEEMyBAgAEEMyBAgAEEMyBAgAEEMyBAgAEEM6BAgjECc6BQgAELEDOgcIIxDqAhAnUPElWPw5YNQ7aARwAHgEgAGAAYgBlwmSAQMyLjmYAQCgAQGqAQtnd3Mtd2l6LWltZ7ABCsABAQ&amp;sclient=img&amp;ei=nmCKYMm1CovrqgHHi7rwDw&amp;bih=730&amp;biw=1517</a:t>
            </a:r>
            <a:endParaRPr sz="700">
              <a:latin typeface="Merriweather"/>
              <a:ea typeface="Merriweather"/>
              <a:cs typeface="Merriweather"/>
              <a:sym typeface="Merriweather"/>
            </a:endParaRPr>
          </a:p>
          <a:p>
            <a:pPr indent="-273050" lvl="0" marL="457200" rtl="0" algn="l">
              <a:spcBef>
                <a:spcPts val="0"/>
              </a:spcBef>
              <a:spcAft>
                <a:spcPts val="0"/>
              </a:spcAft>
              <a:buSzPts val="700"/>
              <a:buFont typeface="Merriweather"/>
              <a:buChar char="●"/>
            </a:pPr>
            <a:r>
              <a:rPr lang="pl" sz="700" u="sng">
                <a:solidFill>
                  <a:schemeClr val="hlink"/>
                </a:solidFill>
                <a:latin typeface="Merriweather"/>
                <a:ea typeface="Merriweather"/>
                <a:cs typeface="Merriweather"/>
                <a:sym typeface="Merriweather"/>
                <a:hlinkClick r:id="rId13"/>
              </a:rPr>
              <a:t>https://www.google.com/search?q=united+kingdom+photos&amp;tbm=isch&amp;ved=2ahUKEwjE1NHK96LwAhXNsyoKHRWdAm0Q2-cCegQIABAA&amp;oq=united+kingdom+photos&amp;gs_lcp=CgNpbWcQAzIECAAQEzIECAAQEzIICAAQBRAeEBMyCAgAEAUQHhATMggIABAIEB4QEzIICAAQCBAeEBM6BwgjEOoCECc6BAgjECc6BAgAEEM6AggAOgUIABCxAzoICAAQsQMQgwE6BwgAELEDEEM6BAgAEB5QtnpYgKUBYI2pAWgCcAB4AIAB4gGIAesUkgEGMS4yMC4xmAEAoAEBqgELZ3dzLXdpei1pbWewAQrAAQE&amp;sclient=img&amp;ei=p2CKYITlIM3nqgGVuoroBg&amp;bih=730&amp;biw=1517</a:t>
            </a:r>
            <a:endParaRPr sz="700">
              <a:latin typeface="Merriweather"/>
              <a:ea typeface="Merriweather"/>
              <a:cs typeface="Merriweather"/>
              <a:sym typeface="Merriweather"/>
            </a:endParaRPr>
          </a:p>
          <a:p>
            <a:pPr indent="-273050" lvl="0" marL="457200" rtl="0" algn="l">
              <a:spcBef>
                <a:spcPts val="0"/>
              </a:spcBef>
              <a:spcAft>
                <a:spcPts val="0"/>
              </a:spcAft>
              <a:buSzPts val="700"/>
              <a:buFont typeface="Merriweather"/>
              <a:buChar char="●"/>
            </a:pPr>
            <a:r>
              <a:rPr lang="pl" sz="700" u="sng">
                <a:solidFill>
                  <a:schemeClr val="hlink"/>
                </a:solidFill>
                <a:latin typeface="Merriweather"/>
                <a:ea typeface="Merriweather"/>
                <a:cs typeface="Merriweather"/>
                <a:sym typeface="Merriweather"/>
                <a:hlinkClick r:id="rId14"/>
              </a:rPr>
              <a:t>https://www.google.com/search?q=group+of+peole&amp;tbm=isch&amp;ved=2ahUKEwiuneXV96LwAhUWwioKHbbqBZoQ2-cCegQIABAA&amp;oq=group+peol&amp;gs_lcp=CgNpbWcQARgAMgYIABAIEB4yBggAEAgQHjIGCAAQCBAeMgYIABAIEB46BwgjEOoCECc6BAgjECc6BQgAELEDOgQIABBDOgIIADoICAAQsQMQgwE6BwgAELEDEEM6BAgAEB5Q6H1YiJ0BYPeuAWgFcAB4AIABywGIAZ8NkgEGMi4xMS4xmAEAoAEBqgELZ3dzLXdpei1pbWewAQrAAQE&amp;sclient=img&amp;ei=vmCKYK7GOJaEqwG21ZfQCQ&amp;bih=730&amp;biw=1517</a:t>
            </a:r>
            <a:endParaRPr sz="700">
              <a:latin typeface="Merriweather"/>
              <a:ea typeface="Merriweather"/>
              <a:cs typeface="Merriweather"/>
              <a:sym typeface="Merriweather"/>
            </a:endParaRPr>
          </a:p>
          <a:p>
            <a:pPr indent="-273050" lvl="0" marL="457200" rtl="0" algn="l">
              <a:spcBef>
                <a:spcPts val="0"/>
              </a:spcBef>
              <a:spcAft>
                <a:spcPts val="0"/>
              </a:spcAft>
              <a:buSzPts val="700"/>
              <a:buFont typeface="Merriweather"/>
              <a:buChar char="●"/>
            </a:pPr>
            <a:r>
              <a:rPr lang="pl" sz="700" u="sng">
                <a:solidFill>
                  <a:schemeClr val="hlink"/>
                </a:solidFill>
                <a:latin typeface="Merriweather"/>
                <a:ea typeface="Merriweather"/>
                <a:cs typeface="Merriweather"/>
                <a:sym typeface="Merriweather"/>
                <a:hlinkClick r:id="rId15"/>
              </a:rPr>
              <a:t>https://www.google.com/search?q=kilt&amp;tbm=isch&amp;sxsrf=ALeKk009jhaM8tZaSqbOTaB_ZbASywTxJw:1619722331991&amp;source=lnms&amp;sa=X&amp;ved=0ahUKEwjWje7xj6TwAhVqo4sKHfZ6AKAQ_AUIvgcoAQ&amp;biw=1517&amp;bih=730#imgrc=9rFJ879SD-UO9M&amp;imgdii=fUKc2bBrjdzdLM</a:t>
            </a:r>
            <a:endParaRPr sz="700">
              <a:latin typeface="Merriweather"/>
              <a:ea typeface="Merriweather"/>
              <a:cs typeface="Merriweather"/>
              <a:sym typeface="Merriweather"/>
            </a:endParaRPr>
          </a:p>
          <a:p>
            <a:pPr indent="-273050" lvl="0" marL="457200" rtl="0" algn="l">
              <a:spcBef>
                <a:spcPts val="0"/>
              </a:spcBef>
              <a:spcAft>
                <a:spcPts val="0"/>
              </a:spcAft>
              <a:buSzPts val="700"/>
              <a:buFont typeface="Merriweather"/>
              <a:buChar char="●"/>
            </a:pPr>
            <a:r>
              <a:t/>
            </a:r>
            <a:endParaRPr sz="700">
              <a:latin typeface="Merriweather"/>
              <a:ea typeface="Merriweather"/>
              <a:cs typeface="Merriweather"/>
              <a:sym typeface="Merriweathe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42" name="Shape 442"/>
        <p:cNvGrpSpPr/>
        <p:nvPr/>
      </p:nvGrpSpPr>
      <p:grpSpPr>
        <a:xfrm>
          <a:off x="0" y="0"/>
          <a:ext cx="0" cy="0"/>
          <a:chOff x="0" y="0"/>
          <a:chExt cx="0" cy="0"/>
        </a:xfrm>
      </p:grpSpPr>
      <p:sp>
        <p:nvSpPr>
          <p:cNvPr id="443" name="Google Shape;443;p87"/>
          <p:cNvSpPr txBox="1"/>
          <p:nvPr/>
        </p:nvSpPr>
        <p:spPr>
          <a:xfrm>
            <a:off x="0" y="590800"/>
            <a:ext cx="91440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i="1" sz="6000">
              <a:latin typeface="Merriweather"/>
              <a:ea typeface="Merriweather"/>
              <a:cs typeface="Merriweather"/>
              <a:sym typeface="Merriweather"/>
            </a:endParaRPr>
          </a:p>
        </p:txBody>
      </p:sp>
      <p:sp>
        <p:nvSpPr>
          <p:cNvPr id="444" name="Google Shape;444;p87"/>
          <p:cNvSpPr txBox="1"/>
          <p:nvPr/>
        </p:nvSpPr>
        <p:spPr>
          <a:xfrm>
            <a:off x="235250" y="4068700"/>
            <a:ext cx="38469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pl" sz="1700">
                <a:solidFill>
                  <a:schemeClr val="dk1"/>
                </a:solidFill>
                <a:latin typeface="Merriweather"/>
                <a:ea typeface="Merriweather"/>
                <a:cs typeface="Merriweather"/>
                <a:sym typeface="Merriweather"/>
              </a:rPr>
              <a:t>Gabriela Goławska,  Class 8</a:t>
            </a:r>
            <a:endParaRPr b="1" sz="1700">
              <a:solidFill>
                <a:schemeClr val="dk1"/>
              </a:solidFill>
              <a:latin typeface="Merriweather"/>
              <a:ea typeface="Merriweather"/>
              <a:cs typeface="Merriweather"/>
              <a:sym typeface="Merriweather"/>
            </a:endParaRPr>
          </a:p>
          <a:p>
            <a:pPr indent="0" lvl="0" marL="0" rtl="0" algn="l">
              <a:spcBef>
                <a:spcPts val="0"/>
              </a:spcBef>
              <a:spcAft>
                <a:spcPts val="0"/>
              </a:spcAft>
              <a:buNone/>
            </a:pPr>
            <a:r>
              <a:rPr b="1" lang="pl" sz="1700">
                <a:solidFill>
                  <a:schemeClr val="dk1"/>
                </a:solidFill>
                <a:latin typeface="Merriweather"/>
                <a:ea typeface="Merriweather"/>
                <a:cs typeface="Merriweather"/>
                <a:sym typeface="Merriweather"/>
              </a:rPr>
              <a:t>Zespół Szkół w Tuchowiczu</a:t>
            </a:r>
            <a:br>
              <a:rPr b="1" lang="pl" sz="1700">
                <a:solidFill>
                  <a:schemeClr val="dk1"/>
                </a:solidFill>
                <a:latin typeface="Merriweather"/>
                <a:ea typeface="Merriweather"/>
                <a:cs typeface="Merriweather"/>
                <a:sym typeface="Merriweather"/>
              </a:rPr>
            </a:br>
            <a:r>
              <a:rPr b="1" lang="pl" sz="1700">
                <a:solidFill>
                  <a:schemeClr val="dk1"/>
                </a:solidFill>
                <a:latin typeface="Merriweather"/>
                <a:ea typeface="Merriweather"/>
                <a:cs typeface="Merriweather"/>
                <a:sym typeface="Merriweather"/>
              </a:rPr>
              <a:t>Teacher: Anna Skwarek</a:t>
            </a:r>
            <a:endParaRPr b="1" sz="1700">
              <a:solidFill>
                <a:schemeClr val="dk1"/>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43"/>
                                        </p:tgtEl>
                                        <p:attrNameLst>
                                          <p:attrName>style.visibility</p:attrName>
                                        </p:attrNameLst>
                                      </p:cBhvr>
                                      <p:to>
                                        <p:strVal val="visible"/>
                                      </p:to>
                                    </p:set>
                                    <p:anim calcmode="lin" valueType="num">
                                      <p:cBhvr additive="base">
                                        <p:cTn dur="1000"/>
                                        <p:tgtEl>
                                          <p:spTgt spid="443"/>
                                        </p:tgtEl>
                                        <p:attrNameLst>
                                          <p:attrName>ppt_w</p:attrName>
                                        </p:attrNameLst>
                                      </p:cBhvr>
                                      <p:tavLst>
                                        <p:tav fmla="" tm="0">
                                          <p:val>
                                            <p:strVal val="0"/>
                                          </p:val>
                                        </p:tav>
                                        <p:tav fmla="" tm="100000">
                                          <p:val>
                                            <p:strVal val="#ppt_w"/>
                                          </p:val>
                                        </p:tav>
                                      </p:tavLst>
                                    </p:anim>
                                    <p:anim calcmode="lin" valueType="num">
                                      <p:cBhvr additive="base">
                                        <p:cTn dur="1000"/>
                                        <p:tgtEl>
                                          <p:spTgt spid="443"/>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4"/>
                                        </p:tgtEl>
                                        <p:attrNameLst>
                                          <p:attrName>style.visibility</p:attrName>
                                        </p:attrNameLst>
                                      </p:cBhvr>
                                      <p:to>
                                        <p:strVal val="visible"/>
                                      </p:to>
                                    </p:set>
                                    <p:animEffect filter="fade" transition="in">
                                      <p:cBhvr>
                                        <p:cTn dur="1000"/>
                                        <p:tgtEl>
                                          <p:spTgt spid="4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7" name="Shape 87"/>
        <p:cNvGrpSpPr/>
        <p:nvPr/>
      </p:nvGrpSpPr>
      <p:grpSpPr>
        <a:xfrm>
          <a:off x="0" y="0"/>
          <a:ext cx="0" cy="0"/>
          <a:chOff x="0" y="0"/>
          <a:chExt cx="0" cy="0"/>
        </a:xfrm>
      </p:grpSpPr>
      <p:sp>
        <p:nvSpPr>
          <p:cNvPr id="88" name="Google Shape;88;p20"/>
          <p:cNvSpPr txBox="1"/>
          <p:nvPr>
            <p:ph type="title"/>
          </p:nvPr>
        </p:nvSpPr>
        <p:spPr>
          <a:xfrm>
            <a:off x="0" y="4444750"/>
            <a:ext cx="8796300" cy="572700"/>
          </a:xfrm>
          <a:prstGeom prst="rect">
            <a:avLst/>
          </a:prstGeom>
        </p:spPr>
        <p:txBody>
          <a:bodyPr anchorCtr="0" anchor="t" bIns="91425" lIns="91425" spcFirstLastPara="1" rIns="91425" wrap="square" tIns="91425">
            <a:noAutofit/>
          </a:bodyPr>
          <a:lstStyle/>
          <a:p>
            <a:pPr indent="-228600" lvl="0" marL="269999" marR="0" rtl="0" algn="ctr">
              <a:lnSpc>
                <a:spcPct val="115000"/>
              </a:lnSpc>
              <a:spcBef>
                <a:spcPts val="1400"/>
              </a:spcBef>
              <a:spcAft>
                <a:spcPts val="0"/>
              </a:spcAft>
              <a:buClr>
                <a:schemeClr val="dk1"/>
              </a:buClr>
              <a:buSzPts val="990"/>
              <a:buFont typeface="Arial"/>
              <a:buNone/>
            </a:pPr>
            <a:r>
              <a:rPr b="1" lang="pl" sz="1570">
                <a:latin typeface="Merriweather"/>
                <a:ea typeface="Merriweather"/>
                <a:cs typeface="Merriweather"/>
                <a:sym typeface="Merriweather"/>
              </a:rPr>
              <a:t> The UK  is a parliamentary monarchy. The British monarch is Queen Elizabeth II.</a:t>
            </a:r>
            <a:endParaRPr b="1" sz="1570">
              <a:latin typeface="Merriweather"/>
              <a:ea typeface="Merriweather"/>
              <a:cs typeface="Merriweather"/>
              <a:sym typeface="Merriweather"/>
            </a:endParaRPr>
          </a:p>
          <a:p>
            <a:pPr indent="0" lvl="0" marL="0" rtl="0" algn="l">
              <a:spcBef>
                <a:spcPts val="1400"/>
              </a:spcBef>
              <a:spcAft>
                <a:spcPts val="0"/>
              </a:spcAft>
              <a:buSzPts val="990"/>
              <a:buNone/>
            </a:pPr>
            <a:r>
              <a:t/>
            </a:r>
            <a:endParaRPr sz="192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88"/>
                                        </p:tgtEl>
                                        <p:attrNameLst>
                                          <p:attrName>style.visibility</p:attrName>
                                        </p:attrNameLst>
                                      </p:cBhvr>
                                      <p:to>
                                        <p:strVal val="visible"/>
                                      </p:to>
                                    </p:set>
                                    <p:anim calcmode="lin" valueType="num">
                                      <p:cBhvr additive="base">
                                        <p:cTn dur="1000"/>
                                        <p:tgtEl>
                                          <p:spTgt spid="88"/>
                                        </p:tgtEl>
                                        <p:attrNameLst>
                                          <p:attrName>ppt_w</p:attrName>
                                        </p:attrNameLst>
                                      </p:cBhvr>
                                      <p:tavLst>
                                        <p:tav fmla="" tm="0">
                                          <p:val>
                                            <p:strVal val="0"/>
                                          </p:val>
                                        </p:tav>
                                        <p:tav fmla="" tm="100000">
                                          <p:val>
                                            <p:strVal val="#ppt_w"/>
                                          </p:val>
                                        </p:tav>
                                      </p:tavLst>
                                    </p:anim>
                                    <p:anim calcmode="lin" valueType="num">
                                      <p:cBhvr additive="base">
                                        <p:cTn dur="1000"/>
                                        <p:tgtEl>
                                          <p:spTgt spid="8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2" name="Shape 92"/>
        <p:cNvGrpSpPr/>
        <p:nvPr/>
      </p:nvGrpSpPr>
      <p:grpSpPr>
        <a:xfrm>
          <a:off x="0" y="0"/>
          <a:ext cx="0" cy="0"/>
          <a:chOff x="0" y="0"/>
          <a:chExt cx="0" cy="0"/>
        </a:xfrm>
      </p:grpSpPr>
      <p:sp>
        <p:nvSpPr>
          <p:cNvPr id="93" name="Google Shape;93;p21"/>
          <p:cNvSpPr txBox="1"/>
          <p:nvPr>
            <p:ph type="title"/>
          </p:nvPr>
        </p:nvSpPr>
        <p:spPr>
          <a:xfrm>
            <a:off x="0" y="445025"/>
            <a:ext cx="4120800" cy="572700"/>
          </a:xfrm>
          <a:prstGeom prst="rect">
            <a:avLst/>
          </a:prstGeom>
        </p:spPr>
        <p:txBody>
          <a:bodyPr anchorCtr="0" anchor="t" bIns="91425" lIns="91425" spcFirstLastPara="1" rIns="91425" wrap="square" tIns="91425">
            <a:noAutofit/>
          </a:bodyPr>
          <a:lstStyle/>
          <a:p>
            <a:pPr indent="-228600" lvl="0" marL="269999" marR="0" rtl="0" algn="ctr">
              <a:lnSpc>
                <a:spcPct val="115000"/>
              </a:lnSpc>
              <a:spcBef>
                <a:spcPts val="1400"/>
              </a:spcBef>
              <a:spcAft>
                <a:spcPts val="1400"/>
              </a:spcAft>
              <a:buClr>
                <a:schemeClr val="dk1"/>
              </a:buClr>
              <a:buSzPts val="1100"/>
              <a:buFont typeface="Arial"/>
              <a:buNone/>
            </a:pPr>
            <a:r>
              <a:rPr b="1" lang="pl" sz="2900">
                <a:solidFill>
                  <a:srgbClr val="202122"/>
                </a:solidFill>
                <a:latin typeface="Merriweather"/>
                <a:ea typeface="Merriweather"/>
                <a:cs typeface="Merriweather"/>
                <a:sym typeface="Merriweather"/>
              </a:rPr>
              <a:t>   </a:t>
            </a:r>
            <a:r>
              <a:rPr b="1" lang="pl" sz="2000">
                <a:solidFill>
                  <a:srgbClr val="202122"/>
                </a:solidFill>
                <a:latin typeface="Merriweather"/>
                <a:ea typeface="Merriweather"/>
                <a:cs typeface="Merriweather"/>
                <a:sym typeface="Merriweather"/>
              </a:rPr>
              <a:t>Now, the Prime Minister in Great Britain is Boris Johnson</a:t>
            </a:r>
            <a:endParaRPr b="1" sz="2000">
              <a:solidFill>
                <a:srgbClr val="20212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93"/>
                                        </p:tgtEl>
                                        <p:attrNameLst>
                                          <p:attrName>style.visibility</p:attrName>
                                        </p:attrNameLst>
                                      </p:cBhvr>
                                      <p:to>
                                        <p:strVal val="visible"/>
                                      </p:to>
                                    </p:set>
                                    <p:anim calcmode="lin" valueType="num">
                                      <p:cBhvr additive="base">
                                        <p:cTn dur="1000"/>
                                        <p:tgtEl>
                                          <p:spTgt spid="93"/>
                                        </p:tgtEl>
                                        <p:attrNameLst>
                                          <p:attrName>ppt_w</p:attrName>
                                        </p:attrNameLst>
                                      </p:cBhvr>
                                      <p:tavLst>
                                        <p:tav fmla="" tm="0">
                                          <p:val>
                                            <p:strVal val="0"/>
                                          </p:val>
                                        </p:tav>
                                        <p:tav fmla="" tm="100000">
                                          <p:val>
                                            <p:strVal val="#ppt_w"/>
                                          </p:val>
                                        </p:tav>
                                      </p:tavLst>
                                    </p:anim>
                                    <p:anim calcmode="lin" valueType="num">
                                      <p:cBhvr additive="base">
                                        <p:cTn dur="1000"/>
                                        <p:tgtEl>
                                          <p:spTgt spid="9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