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5143500" cx="9144000"/>
  <p:notesSz cx="6858000" cy="9144000"/>
  <p:embeddedFontLst>
    <p:embeddedFont>
      <p:font typeface="Caveat"/>
      <p:regular r:id="rId39"/>
      <p:bold r:id="rId40"/>
    </p:embeddedFont>
    <p:embeddedFont>
      <p:font typeface="Merriweather"/>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aveat-bold.fntdata"/><Relationship Id="rId20" Type="http://schemas.openxmlformats.org/officeDocument/2006/relationships/slide" Target="slides/slide15.xml"/><Relationship Id="rId42" Type="http://schemas.openxmlformats.org/officeDocument/2006/relationships/font" Target="fonts/Merriweather-bold.fntdata"/><Relationship Id="rId41" Type="http://schemas.openxmlformats.org/officeDocument/2006/relationships/font" Target="fonts/Merriweather-regular.fntdata"/><Relationship Id="rId22" Type="http://schemas.openxmlformats.org/officeDocument/2006/relationships/slide" Target="slides/slide17.xml"/><Relationship Id="rId44" Type="http://schemas.openxmlformats.org/officeDocument/2006/relationships/font" Target="fonts/Merriweather-boldItalic.fntdata"/><Relationship Id="rId21" Type="http://schemas.openxmlformats.org/officeDocument/2006/relationships/slide" Target="slides/slide16.xml"/><Relationship Id="rId43" Type="http://schemas.openxmlformats.org/officeDocument/2006/relationships/font" Target="fonts/Merriweather-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Caveat-regular.fntdata"/><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a8929e8d3d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a8929e8d3d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53fed4ba60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53fed4ba60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53fed4ba60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53fed4ba60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a703e27957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a703e27957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a703e27957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a703e27957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a703e27957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a703e27957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a703e27957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a703e27957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9f6612f712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9f6612f712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a703e27957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a703e27957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a703e27957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a703e27957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a703e27957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a703e27957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a703e27957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a703e27957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a703e2795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a703e2795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a703e27957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a703e27957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a703e27957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a703e27957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a703e27957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a703e27957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a703e27957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a703e27957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a703e27957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a703e27957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a8919ff20e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a8919ff20e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a8919ff20e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a8919ff20e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a703e27957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a703e27957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a8999a1b6b_2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a8999a1b6b_2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a703e2795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a703e2795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a8999a1b6b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a8999a1b6b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a8999a1b6b_2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a8999a1b6b_2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a8999a1b6b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a8999a1b6b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a703e27957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a703e27957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53fed4ba6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53fed4ba6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53fed4ba6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53fed4ba6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53fed4ba60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53fed4ba60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53fed4ba6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53fed4ba6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9f6612f71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9f6612f71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9f6612f71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9f6612f71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CFE2F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p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1300">
        <p14:prism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9.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hyperlink" Target="http://www.youtube.com/watch?v=AJsWz9SlpfA" TargetMode="External"/><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turystyka.wp.pl/warszawa-6046814665655425c" TargetMode="External"/><Relationship Id="rId4" Type="http://schemas.openxmlformats.org/officeDocument/2006/relationships/image" Target="../media/image24.png"/><Relationship Id="rId5"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8.png"/><Relationship Id="rId4" Type="http://schemas.openxmlformats.org/officeDocument/2006/relationships/image" Target="../media/image32.png"/><Relationship Id="rId5" Type="http://schemas.openxmlformats.org/officeDocument/2006/relationships/image" Target="../media/image31.png"/><Relationship Id="rId6"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34.png"/><Relationship Id="rId4" Type="http://schemas.openxmlformats.org/officeDocument/2006/relationships/image" Target="../media/image40.png"/><Relationship Id="rId5" Type="http://schemas.openxmlformats.org/officeDocument/2006/relationships/image" Target="../media/image38.png"/><Relationship Id="rId6"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37.png"/><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3.png"/><Relationship Id="rId4" Type="http://schemas.openxmlformats.org/officeDocument/2006/relationships/image" Target="../media/image39.png"/><Relationship Id="rId5" Type="http://schemas.openxmlformats.org/officeDocument/2006/relationships/image" Target="../media/image51.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s://www.youtube.com/watch?v=o_VL6ZYv2bE" TargetMode="Externa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hyperlink" Target="https://www.youtube.com/watch?v=OgUcbGd7QMs" TargetMode="Externa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s://www.youtube.com/watch?v=0V_qfY5F3Xc"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pl.wikipedia.org/wiki/J%C4%99drzej_Moraczewski" TargetMode="Externa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4001"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2"/>
          <p:cNvSpPr txBox="1"/>
          <p:nvPr>
            <p:ph type="title"/>
          </p:nvPr>
        </p:nvSpPr>
        <p:spPr>
          <a:xfrm>
            <a:off x="311700" y="260275"/>
            <a:ext cx="8520600" cy="20202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100"/>
              </a:spcAft>
              <a:buClr>
                <a:schemeClr val="dk1"/>
              </a:buClr>
              <a:buSzPts val="1100"/>
              <a:buFont typeface="Arial"/>
              <a:buNone/>
            </a:pPr>
            <a:r>
              <a:rPr b="1" lang="pl" sz="1750">
                <a:solidFill>
                  <a:srgbClr val="000000"/>
                </a:solidFill>
                <a:highlight>
                  <a:srgbClr val="F6F6F6"/>
                </a:highlight>
                <a:latin typeface="Merriweather"/>
                <a:ea typeface="Merriweather"/>
                <a:cs typeface="Merriweather"/>
                <a:sym typeface="Merriweather"/>
              </a:rPr>
              <a:t> O utrwalenie i utrzymanie dopiero co odzyskanej niepodległości ,przyszło narodowi polskiemu toczyć krwawe boje. W dniu 27 grudnia 1918 r. wybuchło powstanie wielkopolskie. W Galicji Wschodniej trwały walki </a:t>
            </a:r>
            <a:br>
              <a:rPr b="1" lang="pl" sz="1750">
                <a:solidFill>
                  <a:srgbClr val="000000"/>
                </a:solidFill>
                <a:highlight>
                  <a:srgbClr val="F6F6F6"/>
                </a:highlight>
                <a:latin typeface="Merriweather"/>
                <a:ea typeface="Merriweather"/>
                <a:cs typeface="Merriweather"/>
                <a:sym typeface="Merriweather"/>
              </a:rPr>
            </a:br>
            <a:r>
              <a:rPr b="1" lang="pl" sz="1750">
                <a:solidFill>
                  <a:srgbClr val="000000"/>
                </a:solidFill>
                <a:highlight>
                  <a:srgbClr val="F6F6F6"/>
                </a:highlight>
                <a:latin typeface="Merriweather"/>
                <a:ea typeface="Merriweather"/>
                <a:cs typeface="Merriweather"/>
                <a:sym typeface="Merriweather"/>
              </a:rPr>
              <a:t>z Ukraińcami, a na wschodnich kresach Polski oddziały walczyły </a:t>
            </a:r>
            <a:br>
              <a:rPr b="1" lang="pl" sz="1750">
                <a:solidFill>
                  <a:srgbClr val="000000"/>
                </a:solidFill>
                <a:highlight>
                  <a:srgbClr val="F6F6F6"/>
                </a:highlight>
                <a:latin typeface="Merriweather"/>
                <a:ea typeface="Merriweather"/>
                <a:cs typeface="Merriweather"/>
                <a:sym typeface="Merriweather"/>
              </a:rPr>
            </a:br>
            <a:r>
              <a:rPr b="1" lang="pl" sz="1750">
                <a:solidFill>
                  <a:srgbClr val="000000"/>
                </a:solidFill>
                <a:highlight>
                  <a:srgbClr val="F6F6F6"/>
                </a:highlight>
                <a:latin typeface="Merriweather"/>
                <a:ea typeface="Merriweather"/>
                <a:cs typeface="Merriweather"/>
                <a:sym typeface="Merriweather"/>
              </a:rPr>
              <a:t>z bolszewikami. </a:t>
            </a:r>
            <a:endParaRPr b="1" sz="3500">
              <a:solidFill>
                <a:srgbClr val="000000"/>
              </a:solidFill>
              <a:latin typeface="Merriweather"/>
              <a:ea typeface="Merriweather"/>
              <a:cs typeface="Merriweather"/>
              <a:sym typeface="Merriweather"/>
            </a:endParaRPr>
          </a:p>
        </p:txBody>
      </p:sp>
      <p:pic>
        <p:nvPicPr>
          <p:cNvPr id="112" name="Google Shape;112;p22"/>
          <p:cNvPicPr preferRelativeResize="0"/>
          <p:nvPr/>
        </p:nvPicPr>
        <p:blipFill>
          <a:blip r:embed="rId3">
            <a:alphaModFix/>
          </a:blip>
          <a:stretch>
            <a:fillRect/>
          </a:stretch>
        </p:blipFill>
        <p:spPr>
          <a:xfrm>
            <a:off x="311700" y="2466401"/>
            <a:ext cx="4606875" cy="2234475"/>
          </a:xfrm>
          <a:prstGeom prst="rect">
            <a:avLst/>
          </a:prstGeom>
          <a:noFill/>
          <a:ln>
            <a:noFill/>
          </a:ln>
        </p:spPr>
      </p:pic>
      <p:pic>
        <p:nvPicPr>
          <p:cNvPr id="113" name="Google Shape;113;p22"/>
          <p:cNvPicPr preferRelativeResize="0"/>
          <p:nvPr/>
        </p:nvPicPr>
        <p:blipFill>
          <a:blip r:embed="rId4">
            <a:alphaModFix/>
          </a:blip>
          <a:stretch>
            <a:fillRect/>
          </a:stretch>
        </p:blipFill>
        <p:spPr>
          <a:xfrm>
            <a:off x="5256900" y="2395675"/>
            <a:ext cx="3541456" cy="252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11"/>
                                        </p:tgtEl>
                                        <p:attrNameLst>
                                          <p:attrName>style.visibility</p:attrName>
                                        </p:attrNameLst>
                                      </p:cBhvr>
                                      <p:to>
                                        <p:strVal val="visible"/>
                                      </p:to>
                                    </p:set>
                                    <p:anim calcmode="lin" valueType="num">
                                      <p:cBhvr additive="base">
                                        <p:cTn dur="1000"/>
                                        <p:tgtEl>
                                          <p:spTgt spid="111"/>
                                        </p:tgtEl>
                                        <p:attrNameLst>
                                          <p:attrName>ppt_w</p:attrName>
                                        </p:attrNameLst>
                                      </p:cBhvr>
                                      <p:tavLst>
                                        <p:tav fmla="" tm="0">
                                          <p:val>
                                            <p:strVal val="0"/>
                                          </p:val>
                                        </p:tav>
                                        <p:tav fmla="" tm="100000">
                                          <p:val>
                                            <p:strVal val="#ppt_w"/>
                                          </p:val>
                                        </p:tav>
                                      </p:tavLst>
                                    </p:anim>
                                    <p:anim calcmode="lin" valueType="num">
                                      <p:cBhvr additive="base">
                                        <p:cTn dur="1000"/>
                                        <p:tgtEl>
                                          <p:spTgt spid="11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2"/>
                                        </p:tgtEl>
                                        <p:attrNameLst>
                                          <p:attrName>style.visibility</p:attrName>
                                        </p:attrNameLst>
                                      </p:cBhvr>
                                      <p:to>
                                        <p:strVal val="visible"/>
                                      </p:to>
                                    </p:set>
                                    <p:anim calcmode="lin" valueType="num">
                                      <p:cBhvr additive="base">
                                        <p:cTn dur="1000"/>
                                        <p:tgtEl>
                                          <p:spTgt spid="11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13"/>
                                        </p:tgtEl>
                                        <p:attrNameLst>
                                          <p:attrName>style.visibility</p:attrName>
                                        </p:attrNameLst>
                                      </p:cBhvr>
                                      <p:to>
                                        <p:strVal val="visible"/>
                                      </p:to>
                                    </p:set>
                                    <p:anim calcmode="lin" valueType="num">
                                      <p:cBhvr additive="base">
                                        <p:cTn dur="1000"/>
                                        <p:tgtEl>
                                          <p:spTgt spid="11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3"/>
          <p:cNvSpPr txBox="1"/>
          <p:nvPr>
            <p:ph type="title"/>
          </p:nvPr>
        </p:nvSpPr>
        <p:spPr>
          <a:xfrm>
            <a:off x="285900" y="223100"/>
            <a:ext cx="8858100" cy="15618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100"/>
              </a:spcAft>
              <a:buClr>
                <a:schemeClr val="dk1"/>
              </a:buClr>
              <a:buSzPts val="1100"/>
              <a:buFont typeface="Arial"/>
              <a:buNone/>
            </a:pPr>
            <a:r>
              <a:rPr b="1" lang="pl" sz="1650">
                <a:solidFill>
                  <a:srgbClr val="000000"/>
                </a:solidFill>
                <a:highlight>
                  <a:srgbClr val="F6F6F6"/>
                </a:highlight>
                <a:latin typeface="Merriweather"/>
                <a:ea typeface="Merriweather"/>
                <a:cs typeface="Merriweather"/>
                <a:sym typeface="Merriweather"/>
              </a:rPr>
              <a:t>Dzień 11 listopada, w którym Józef Piłsudski przejął władzę, został w 1937 roku oficjalnie ogłoszony świętem narodowym. Jednak dzień ten był już od 1919 roku obchodzony jako Święto Niepodległości. Od tego czasu jest jednym </a:t>
            </a:r>
            <a:br>
              <a:rPr b="1" lang="pl" sz="1650">
                <a:solidFill>
                  <a:srgbClr val="000000"/>
                </a:solidFill>
                <a:highlight>
                  <a:srgbClr val="F6F6F6"/>
                </a:highlight>
                <a:latin typeface="Merriweather"/>
                <a:ea typeface="Merriweather"/>
                <a:cs typeface="Merriweather"/>
                <a:sym typeface="Merriweather"/>
              </a:rPr>
            </a:br>
            <a:r>
              <a:rPr b="1" lang="pl" sz="1650">
                <a:solidFill>
                  <a:srgbClr val="000000"/>
                </a:solidFill>
                <a:highlight>
                  <a:srgbClr val="F6F6F6"/>
                </a:highlight>
                <a:latin typeface="Merriweather"/>
                <a:ea typeface="Merriweather"/>
                <a:cs typeface="Merriweather"/>
                <a:sym typeface="Merriweather"/>
              </a:rPr>
              <a:t>z najważniejszych świąt obchodzonych przez Polaków w kraju i zagranicą.</a:t>
            </a:r>
            <a:endParaRPr b="1" sz="3400">
              <a:solidFill>
                <a:srgbClr val="000000"/>
              </a:solidFill>
              <a:latin typeface="Merriweather"/>
              <a:ea typeface="Merriweather"/>
              <a:cs typeface="Merriweather"/>
              <a:sym typeface="Merriweather"/>
            </a:endParaRPr>
          </a:p>
        </p:txBody>
      </p:sp>
      <p:pic>
        <p:nvPicPr>
          <p:cNvPr id="119" name="Google Shape;119;p23"/>
          <p:cNvPicPr preferRelativeResize="0"/>
          <p:nvPr/>
        </p:nvPicPr>
        <p:blipFill>
          <a:blip r:embed="rId3">
            <a:alphaModFix/>
          </a:blip>
          <a:stretch>
            <a:fillRect/>
          </a:stretch>
        </p:blipFill>
        <p:spPr>
          <a:xfrm>
            <a:off x="285900" y="1862875"/>
            <a:ext cx="4307125" cy="3032725"/>
          </a:xfrm>
          <a:prstGeom prst="rect">
            <a:avLst/>
          </a:prstGeom>
          <a:noFill/>
          <a:ln>
            <a:noFill/>
          </a:ln>
        </p:spPr>
      </p:pic>
      <p:pic>
        <p:nvPicPr>
          <p:cNvPr id="120" name="Google Shape;120;p23"/>
          <p:cNvPicPr preferRelativeResize="0"/>
          <p:nvPr/>
        </p:nvPicPr>
        <p:blipFill>
          <a:blip r:embed="rId4">
            <a:alphaModFix/>
          </a:blip>
          <a:stretch>
            <a:fillRect/>
          </a:stretch>
        </p:blipFill>
        <p:spPr>
          <a:xfrm>
            <a:off x="4844575" y="1862875"/>
            <a:ext cx="3934875" cy="3032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1000"/>
                                        <p:tgtEl>
                                          <p:spTgt spid="118"/>
                                        </p:tgtEl>
                                        <p:attrNameLst>
                                          <p:attrName>ppt_w</p:attrName>
                                        </p:attrNameLst>
                                      </p:cBhvr>
                                      <p:tavLst>
                                        <p:tav fmla="" tm="0">
                                          <p:val>
                                            <p:strVal val="0"/>
                                          </p:val>
                                        </p:tav>
                                        <p:tav fmla="" tm="100000">
                                          <p:val>
                                            <p:strVal val="#ppt_w"/>
                                          </p:val>
                                        </p:tav>
                                      </p:tavLst>
                                    </p:anim>
                                    <p:anim calcmode="lin" valueType="num">
                                      <p:cBhvr additive="base">
                                        <p:cTn dur="1000"/>
                                        <p:tgtEl>
                                          <p:spTgt spid="11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1000"/>
                                        <p:tgtEl>
                                          <p:spTgt spid="11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1000"/>
                                        <p:tgtEl>
                                          <p:spTgt spid="12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4"/>
          <p:cNvSpPr txBox="1"/>
          <p:nvPr/>
        </p:nvSpPr>
        <p:spPr>
          <a:xfrm>
            <a:off x="468300" y="188500"/>
            <a:ext cx="8207400" cy="75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pl" sz="2200">
                <a:solidFill>
                  <a:schemeClr val="dk1"/>
                </a:solidFill>
                <a:latin typeface="Merriweather"/>
                <a:ea typeface="Merriweather"/>
                <a:cs typeface="Merriweather"/>
                <a:sym typeface="Merriweather"/>
              </a:rPr>
              <a:t>Dzisiaj pamiętamy o wybitnych Polakach </a:t>
            </a:r>
            <a:endParaRPr sz="2200">
              <a:solidFill>
                <a:schemeClr val="dk1"/>
              </a:solidFill>
              <a:latin typeface="Merriweather"/>
              <a:ea typeface="Merriweather"/>
              <a:cs typeface="Merriweather"/>
              <a:sym typeface="Merriweather"/>
            </a:endParaRPr>
          </a:p>
          <a:p>
            <a:pPr indent="0" lvl="0" marL="0" rtl="0" algn="ctr">
              <a:spcBef>
                <a:spcPts val="0"/>
              </a:spcBef>
              <a:spcAft>
                <a:spcPts val="0"/>
              </a:spcAft>
              <a:buClr>
                <a:schemeClr val="dk1"/>
              </a:buClr>
              <a:buSzPts val="1100"/>
              <a:buFont typeface="Arial"/>
              <a:buNone/>
            </a:pPr>
            <a:r>
              <a:rPr lang="pl" sz="2200">
                <a:solidFill>
                  <a:schemeClr val="dk1"/>
                </a:solidFill>
                <a:latin typeface="Merriweather"/>
                <a:ea typeface="Merriweather"/>
                <a:cs typeface="Merriweather"/>
                <a:sym typeface="Merriweather"/>
              </a:rPr>
              <a:t>z tamtych lat.</a:t>
            </a:r>
            <a:endParaRPr sz="1700"/>
          </a:p>
        </p:txBody>
      </p:sp>
      <p:sp>
        <p:nvSpPr>
          <p:cNvPr id="126" name="Google Shape;126;p24"/>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a:t> </a:t>
            </a:r>
            <a:endParaRPr/>
          </a:p>
        </p:txBody>
      </p:sp>
      <p:pic>
        <p:nvPicPr>
          <p:cNvPr id="127" name="Google Shape;127;p24"/>
          <p:cNvPicPr preferRelativeResize="0"/>
          <p:nvPr/>
        </p:nvPicPr>
        <p:blipFill>
          <a:blip r:embed="rId3">
            <a:alphaModFix/>
          </a:blip>
          <a:stretch>
            <a:fillRect/>
          </a:stretch>
        </p:blipFill>
        <p:spPr>
          <a:xfrm>
            <a:off x="1211800" y="1077350"/>
            <a:ext cx="6826600" cy="3846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1000"/>
                                        <p:tgtEl>
                                          <p:spTgt spid="125"/>
                                        </p:tgtEl>
                                        <p:attrNameLst>
                                          <p:attrName>ppt_w</p:attrName>
                                        </p:attrNameLst>
                                      </p:cBhvr>
                                      <p:tavLst>
                                        <p:tav fmla="" tm="0">
                                          <p:val>
                                            <p:strVal val="0"/>
                                          </p:val>
                                        </p:tav>
                                        <p:tav fmla="" tm="100000">
                                          <p:val>
                                            <p:strVal val="#ppt_w"/>
                                          </p:val>
                                        </p:tav>
                                      </p:tavLst>
                                    </p:anim>
                                    <p:anim calcmode="lin" valueType="num">
                                      <p:cBhvr additive="base">
                                        <p:cTn dur="1000"/>
                                        <p:tgtEl>
                                          <p:spTgt spid="12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5"/>
          <p:cNvSpPr txBox="1"/>
          <p:nvPr>
            <p:ph type="title"/>
          </p:nvPr>
        </p:nvSpPr>
        <p:spPr>
          <a:xfrm>
            <a:off x="311700" y="297450"/>
            <a:ext cx="39999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pl" sz="2700">
                <a:latin typeface="Merriweather"/>
                <a:ea typeface="Merriweather"/>
                <a:cs typeface="Merriweather"/>
                <a:sym typeface="Merriweather"/>
              </a:rPr>
              <a:t>Józef Piłsudski</a:t>
            </a:r>
            <a:endParaRPr b="1" sz="2700">
              <a:latin typeface="Merriweather"/>
              <a:ea typeface="Merriweather"/>
              <a:cs typeface="Merriweather"/>
              <a:sym typeface="Merriweather"/>
            </a:endParaRPr>
          </a:p>
        </p:txBody>
      </p:sp>
      <p:sp>
        <p:nvSpPr>
          <p:cNvPr id="133" name="Google Shape;133;p25"/>
          <p:cNvSpPr txBox="1"/>
          <p:nvPr>
            <p:ph idx="1" type="body"/>
          </p:nvPr>
        </p:nvSpPr>
        <p:spPr>
          <a:xfrm>
            <a:off x="398450" y="904650"/>
            <a:ext cx="3999900" cy="408900"/>
          </a:xfrm>
          <a:prstGeom prst="rect">
            <a:avLst/>
          </a:prstGeom>
        </p:spPr>
        <p:txBody>
          <a:bodyPr anchorCtr="0" anchor="t" bIns="91425" lIns="91425" spcFirstLastPara="1" rIns="32600" wrap="square" tIns="91425">
            <a:noAutofit/>
          </a:bodyPr>
          <a:lstStyle/>
          <a:p>
            <a:pPr indent="0" lvl="0" marL="0" rtl="0" algn="ctr">
              <a:spcBef>
                <a:spcPts val="0"/>
              </a:spcBef>
              <a:spcAft>
                <a:spcPts val="1600"/>
              </a:spcAft>
              <a:buNone/>
            </a:pPr>
            <a:r>
              <a:rPr lang="pl" sz="1250">
                <a:solidFill>
                  <a:srgbClr val="4D5156"/>
                </a:solidFill>
                <a:highlight>
                  <a:srgbClr val="FFFFFF"/>
                </a:highlight>
                <a:latin typeface="Merriweather"/>
                <a:ea typeface="Merriweather"/>
                <a:cs typeface="Merriweather"/>
                <a:sym typeface="Merriweather"/>
              </a:rPr>
              <a:t>Polski działacz społeczny i niepodległościowy.</a:t>
            </a:r>
            <a:endParaRPr sz="1600">
              <a:latin typeface="Merriweather"/>
              <a:ea typeface="Merriweather"/>
              <a:cs typeface="Merriweather"/>
              <a:sym typeface="Merriweather"/>
            </a:endParaRPr>
          </a:p>
        </p:txBody>
      </p:sp>
      <p:sp>
        <p:nvSpPr>
          <p:cNvPr id="134" name="Google Shape;134;p25"/>
          <p:cNvSpPr txBox="1"/>
          <p:nvPr>
            <p:ph idx="2" type="body"/>
          </p:nvPr>
        </p:nvSpPr>
        <p:spPr>
          <a:xfrm>
            <a:off x="4846050" y="904650"/>
            <a:ext cx="4097700" cy="7065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pl" sz="1150">
                <a:solidFill>
                  <a:srgbClr val="4D5156"/>
                </a:solidFill>
                <a:highlight>
                  <a:srgbClr val="FFFFFF"/>
                </a:highlight>
                <a:latin typeface="Merriweather"/>
                <a:ea typeface="Merriweather"/>
                <a:cs typeface="Merriweather"/>
                <a:sym typeface="Merriweather"/>
              </a:rPr>
              <a:t> Polski, działacz ruchu ludowego, trzykrotny premier Rzeczypospolitej Polskiej. </a:t>
            </a:r>
            <a:endParaRPr sz="1500">
              <a:latin typeface="Merriweather"/>
              <a:ea typeface="Merriweather"/>
              <a:cs typeface="Merriweather"/>
              <a:sym typeface="Merriweather"/>
            </a:endParaRPr>
          </a:p>
        </p:txBody>
      </p:sp>
      <p:sp>
        <p:nvSpPr>
          <p:cNvPr id="135" name="Google Shape;135;p25"/>
          <p:cNvSpPr txBox="1"/>
          <p:nvPr/>
        </p:nvSpPr>
        <p:spPr>
          <a:xfrm>
            <a:off x="4846050" y="445025"/>
            <a:ext cx="39999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5"/>
          <p:cNvSpPr txBox="1"/>
          <p:nvPr/>
        </p:nvSpPr>
        <p:spPr>
          <a:xfrm>
            <a:off x="4846050" y="297450"/>
            <a:ext cx="3999900" cy="40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l" sz="2700">
                <a:latin typeface="Merriweather"/>
                <a:ea typeface="Merriweather"/>
                <a:cs typeface="Merriweather"/>
                <a:sym typeface="Merriweather"/>
              </a:rPr>
              <a:t>Wincenty Witos</a:t>
            </a:r>
            <a:endParaRPr b="1" sz="2700">
              <a:latin typeface="Merriweather"/>
              <a:ea typeface="Merriweather"/>
              <a:cs typeface="Merriweather"/>
              <a:sym typeface="Merriweather"/>
            </a:endParaRPr>
          </a:p>
        </p:txBody>
      </p:sp>
      <p:pic>
        <p:nvPicPr>
          <p:cNvPr id="137" name="Google Shape;137;p25"/>
          <p:cNvPicPr preferRelativeResize="0"/>
          <p:nvPr/>
        </p:nvPicPr>
        <p:blipFill>
          <a:blip r:embed="rId3">
            <a:alphaModFix/>
          </a:blip>
          <a:stretch>
            <a:fillRect/>
          </a:stretch>
        </p:blipFill>
        <p:spPr>
          <a:xfrm>
            <a:off x="1162538" y="1441150"/>
            <a:ext cx="2471714" cy="3416400"/>
          </a:xfrm>
          <a:prstGeom prst="rect">
            <a:avLst/>
          </a:prstGeom>
          <a:noFill/>
          <a:ln cap="flat" cmpd="sng" w="9525">
            <a:solidFill>
              <a:srgbClr val="4C1130"/>
            </a:solidFill>
            <a:prstDash val="solid"/>
            <a:round/>
            <a:headEnd len="sm" w="sm" type="none"/>
            <a:tailEnd len="sm" w="sm" type="none"/>
          </a:ln>
        </p:spPr>
      </p:pic>
      <p:pic>
        <p:nvPicPr>
          <p:cNvPr id="138" name="Google Shape;138;p25"/>
          <p:cNvPicPr preferRelativeResize="0"/>
          <p:nvPr/>
        </p:nvPicPr>
        <p:blipFill>
          <a:blip r:embed="rId4">
            <a:alphaModFix/>
          </a:blip>
          <a:stretch>
            <a:fillRect/>
          </a:stretch>
        </p:blipFill>
        <p:spPr>
          <a:xfrm>
            <a:off x="5648687" y="1441150"/>
            <a:ext cx="2583663" cy="341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37"/>
                                        </p:tgtEl>
                                        <p:attrNameLst>
                                          <p:attrName>style.visibility</p:attrName>
                                        </p:attrNameLst>
                                      </p:cBhvr>
                                      <p:to>
                                        <p:strVal val="visible"/>
                                      </p:to>
                                    </p:set>
                                    <p:anim calcmode="lin" valueType="num">
                                      <p:cBhvr additive="base">
                                        <p:cTn dur="1000"/>
                                        <p:tgtEl>
                                          <p:spTgt spid="137"/>
                                        </p:tgtEl>
                                        <p:attrNameLst>
                                          <p:attrName>ppt_w</p:attrName>
                                        </p:attrNameLst>
                                      </p:cBhvr>
                                      <p:tavLst>
                                        <p:tav fmla="" tm="0">
                                          <p:val>
                                            <p:strVal val="0"/>
                                          </p:val>
                                        </p:tav>
                                        <p:tav fmla="" tm="100000">
                                          <p:val>
                                            <p:strVal val="#ppt_w"/>
                                          </p:val>
                                        </p:tav>
                                      </p:tavLst>
                                    </p:anim>
                                    <p:anim calcmode="lin" valueType="num">
                                      <p:cBhvr additive="base">
                                        <p:cTn dur="1000"/>
                                        <p:tgtEl>
                                          <p:spTgt spid="13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38"/>
                                        </p:tgtEl>
                                        <p:attrNameLst>
                                          <p:attrName>style.visibility</p:attrName>
                                        </p:attrNameLst>
                                      </p:cBhvr>
                                      <p:to>
                                        <p:strVal val="visible"/>
                                      </p:to>
                                    </p:set>
                                    <p:anim calcmode="lin" valueType="num">
                                      <p:cBhvr additive="base">
                                        <p:cTn dur="1000"/>
                                        <p:tgtEl>
                                          <p:spTgt spid="138"/>
                                        </p:tgtEl>
                                        <p:attrNameLst>
                                          <p:attrName>ppt_w</p:attrName>
                                        </p:attrNameLst>
                                      </p:cBhvr>
                                      <p:tavLst>
                                        <p:tav fmla="" tm="0">
                                          <p:val>
                                            <p:strVal val="0"/>
                                          </p:val>
                                        </p:tav>
                                        <p:tav fmla="" tm="100000">
                                          <p:val>
                                            <p:strVal val="#ppt_w"/>
                                          </p:val>
                                        </p:tav>
                                      </p:tavLst>
                                    </p:anim>
                                    <p:anim calcmode="lin" valueType="num">
                                      <p:cBhvr additive="base">
                                        <p:cTn dur="1000"/>
                                        <p:tgtEl>
                                          <p:spTgt spid="13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6"/>
          <p:cNvSpPr txBox="1"/>
          <p:nvPr>
            <p:ph type="title"/>
          </p:nvPr>
        </p:nvSpPr>
        <p:spPr>
          <a:xfrm>
            <a:off x="386075" y="308700"/>
            <a:ext cx="39999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pl" sz="3100">
                <a:latin typeface="Merriweather"/>
                <a:ea typeface="Merriweather"/>
                <a:cs typeface="Merriweather"/>
                <a:sym typeface="Merriweather"/>
              </a:rPr>
              <a:t>Roman Dmowski</a:t>
            </a:r>
            <a:endParaRPr sz="3100">
              <a:latin typeface="Merriweather"/>
              <a:ea typeface="Merriweather"/>
              <a:cs typeface="Merriweather"/>
              <a:sym typeface="Merriweather"/>
            </a:endParaRPr>
          </a:p>
        </p:txBody>
      </p:sp>
      <p:sp>
        <p:nvSpPr>
          <p:cNvPr id="144" name="Google Shape;144;p26"/>
          <p:cNvSpPr txBox="1"/>
          <p:nvPr>
            <p:ph idx="1" type="body"/>
          </p:nvPr>
        </p:nvSpPr>
        <p:spPr>
          <a:xfrm>
            <a:off x="328625" y="1017725"/>
            <a:ext cx="4114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pl" sz="1150">
                <a:solidFill>
                  <a:srgbClr val="4D5156"/>
                </a:solidFill>
                <a:highlight>
                  <a:srgbClr val="FFFFFF"/>
                </a:highlight>
                <a:latin typeface="Merriweather"/>
                <a:ea typeface="Merriweather"/>
                <a:cs typeface="Merriweather"/>
                <a:sym typeface="Merriweather"/>
              </a:rPr>
              <a:t>Polski polityk, mąż stanu, minister spraw zagranicznych.</a:t>
            </a:r>
            <a:endParaRPr sz="1500">
              <a:latin typeface="Merriweather"/>
              <a:ea typeface="Merriweather"/>
              <a:cs typeface="Merriweather"/>
              <a:sym typeface="Merriweather"/>
            </a:endParaRPr>
          </a:p>
        </p:txBody>
      </p:sp>
      <p:sp>
        <p:nvSpPr>
          <p:cNvPr id="145" name="Google Shape;145;p26"/>
          <p:cNvSpPr txBox="1"/>
          <p:nvPr>
            <p:ph idx="2" type="body"/>
          </p:nvPr>
        </p:nvSpPr>
        <p:spPr>
          <a:xfrm>
            <a:off x="4832400" y="1018875"/>
            <a:ext cx="39999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pl" sz="1150">
                <a:solidFill>
                  <a:srgbClr val="222222"/>
                </a:solidFill>
                <a:highlight>
                  <a:srgbClr val="FFFFFF"/>
                </a:highlight>
                <a:latin typeface="Merriweather"/>
                <a:ea typeface="Merriweather"/>
                <a:cs typeface="Merriweather"/>
                <a:sym typeface="Merriweather"/>
              </a:rPr>
              <a:t>Dowódca ,, Błękitnej Armii’’, walczył na wielu frontach o niepodległość.</a:t>
            </a:r>
            <a:endParaRPr sz="1200">
              <a:latin typeface="Merriweather"/>
              <a:ea typeface="Merriweather"/>
              <a:cs typeface="Merriweather"/>
              <a:sym typeface="Merriweather"/>
            </a:endParaRPr>
          </a:p>
        </p:txBody>
      </p:sp>
      <p:sp>
        <p:nvSpPr>
          <p:cNvPr id="146" name="Google Shape;146;p26"/>
          <p:cNvSpPr txBox="1"/>
          <p:nvPr/>
        </p:nvSpPr>
        <p:spPr>
          <a:xfrm>
            <a:off x="4846050" y="445025"/>
            <a:ext cx="39999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6"/>
          <p:cNvSpPr txBox="1"/>
          <p:nvPr/>
        </p:nvSpPr>
        <p:spPr>
          <a:xfrm>
            <a:off x="4784075" y="446175"/>
            <a:ext cx="41148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48" name="Google Shape;148;p26"/>
          <p:cNvPicPr preferRelativeResize="0"/>
          <p:nvPr/>
        </p:nvPicPr>
        <p:blipFill>
          <a:blip r:embed="rId3">
            <a:alphaModFix/>
          </a:blip>
          <a:stretch>
            <a:fillRect/>
          </a:stretch>
        </p:blipFill>
        <p:spPr>
          <a:xfrm>
            <a:off x="1290115" y="1590425"/>
            <a:ext cx="2237635" cy="3346000"/>
          </a:xfrm>
          <a:prstGeom prst="rect">
            <a:avLst/>
          </a:prstGeom>
          <a:noFill/>
          <a:ln>
            <a:noFill/>
          </a:ln>
        </p:spPr>
      </p:pic>
      <p:sp>
        <p:nvSpPr>
          <p:cNvPr id="149" name="Google Shape;149;p26"/>
          <p:cNvSpPr txBox="1"/>
          <p:nvPr/>
        </p:nvSpPr>
        <p:spPr>
          <a:xfrm>
            <a:off x="5144100" y="371250"/>
            <a:ext cx="3999900" cy="4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2800">
                <a:latin typeface="Merriweather"/>
                <a:ea typeface="Merriweather"/>
                <a:cs typeface="Merriweather"/>
                <a:sym typeface="Merriweather"/>
              </a:rPr>
              <a:t>Gen. Józef Haller</a:t>
            </a:r>
            <a:endParaRPr b="1" sz="2800">
              <a:latin typeface="Merriweather"/>
              <a:ea typeface="Merriweather"/>
              <a:cs typeface="Merriweather"/>
              <a:sym typeface="Merriweather"/>
            </a:endParaRPr>
          </a:p>
        </p:txBody>
      </p:sp>
      <p:pic>
        <p:nvPicPr>
          <p:cNvPr id="150" name="Google Shape;150;p26"/>
          <p:cNvPicPr preferRelativeResize="0"/>
          <p:nvPr/>
        </p:nvPicPr>
        <p:blipFill rotWithShape="1">
          <a:blip r:embed="rId4">
            <a:alphaModFix/>
          </a:blip>
          <a:srcRect b="0" l="5802" r="0" t="5802"/>
          <a:stretch/>
        </p:blipFill>
        <p:spPr>
          <a:xfrm>
            <a:off x="5735950" y="1592725"/>
            <a:ext cx="2156400" cy="3346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48"/>
                                        </p:tgtEl>
                                        <p:attrNameLst>
                                          <p:attrName>style.visibility</p:attrName>
                                        </p:attrNameLst>
                                      </p:cBhvr>
                                      <p:to>
                                        <p:strVal val="visible"/>
                                      </p:to>
                                    </p:set>
                                    <p:anim calcmode="lin" valueType="num">
                                      <p:cBhvr additive="base">
                                        <p:cTn dur="1000"/>
                                        <p:tgtEl>
                                          <p:spTgt spid="148"/>
                                        </p:tgtEl>
                                        <p:attrNameLst>
                                          <p:attrName>ppt_w</p:attrName>
                                        </p:attrNameLst>
                                      </p:cBhvr>
                                      <p:tavLst>
                                        <p:tav fmla="" tm="0">
                                          <p:val>
                                            <p:strVal val="0"/>
                                          </p:val>
                                        </p:tav>
                                        <p:tav fmla="" tm="100000">
                                          <p:val>
                                            <p:strVal val="#ppt_w"/>
                                          </p:val>
                                        </p:tav>
                                      </p:tavLst>
                                    </p:anim>
                                    <p:anim calcmode="lin" valueType="num">
                                      <p:cBhvr additive="base">
                                        <p:cTn dur="1000"/>
                                        <p:tgtEl>
                                          <p:spTgt spid="14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7"/>
          <p:cNvSpPr txBox="1"/>
          <p:nvPr>
            <p:ph idx="1" type="body"/>
          </p:nvPr>
        </p:nvSpPr>
        <p:spPr>
          <a:xfrm>
            <a:off x="192800" y="1055700"/>
            <a:ext cx="3375300" cy="519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pl" sz="1100">
                <a:solidFill>
                  <a:schemeClr val="dk1"/>
                </a:solidFill>
                <a:highlight>
                  <a:srgbClr val="FFFFFF"/>
                </a:highlight>
                <a:latin typeface="Merriweather"/>
                <a:ea typeface="Merriweather"/>
                <a:cs typeface="Merriweather"/>
                <a:sym typeface="Merriweather"/>
              </a:rPr>
              <a:t>Światowej sławy pianista, premier polskiego rządu, mąż stanu.</a:t>
            </a:r>
            <a:endParaRPr sz="1200">
              <a:latin typeface="Merriweather"/>
              <a:ea typeface="Merriweather"/>
              <a:cs typeface="Merriweather"/>
              <a:sym typeface="Merriweather"/>
            </a:endParaRPr>
          </a:p>
        </p:txBody>
      </p:sp>
      <p:pic>
        <p:nvPicPr>
          <p:cNvPr id="156" name="Google Shape;156;p27"/>
          <p:cNvPicPr preferRelativeResize="0"/>
          <p:nvPr/>
        </p:nvPicPr>
        <p:blipFill>
          <a:blip r:embed="rId3">
            <a:alphaModFix/>
          </a:blip>
          <a:stretch>
            <a:fillRect/>
          </a:stretch>
        </p:blipFill>
        <p:spPr>
          <a:xfrm>
            <a:off x="192800" y="1844700"/>
            <a:ext cx="3846600" cy="2807500"/>
          </a:xfrm>
          <a:prstGeom prst="rect">
            <a:avLst/>
          </a:prstGeom>
          <a:noFill/>
          <a:ln>
            <a:noFill/>
          </a:ln>
        </p:spPr>
      </p:pic>
      <p:sp>
        <p:nvSpPr>
          <p:cNvPr id="157" name="Google Shape;157;p27"/>
          <p:cNvSpPr txBox="1"/>
          <p:nvPr/>
        </p:nvSpPr>
        <p:spPr>
          <a:xfrm>
            <a:off x="1023325" y="632850"/>
            <a:ext cx="2450400" cy="282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t/>
            </a:r>
            <a:endParaRPr/>
          </a:p>
        </p:txBody>
      </p:sp>
      <p:sp>
        <p:nvSpPr>
          <p:cNvPr id="158" name="Google Shape;158;p27"/>
          <p:cNvSpPr txBox="1"/>
          <p:nvPr/>
        </p:nvSpPr>
        <p:spPr>
          <a:xfrm>
            <a:off x="475550" y="336750"/>
            <a:ext cx="3281100" cy="87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2200"/>
              <a:t>Ignacy Jan Paderewski</a:t>
            </a:r>
            <a:endParaRPr b="1" sz="2200"/>
          </a:p>
        </p:txBody>
      </p:sp>
      <p:pic>
        <p:nvPicPr>
          <p:cNvPr id="159" name="Google Shape;159;p27"/>
          <p:cNvPicPr preferRelativeResize="0"/>
          <p:nvPr/>
        </p:nvPicPr>
        <p:blipFill>
          <a:blip r:embed="rId4">
            <a:alphaModFix/>
          </a:blip>
          <a:stretch>
            <a:fillRect/>
          </a:stretch>
        </p:blipFill>
        <p:spPr>
          <a:xfrm>
            <a:off x="5956875" y="1666401"/>
            <a:ext cx="2450399" cy="3164099"/>
          </a:xfrm>
          <a:prstGeom prst="rect">
            <a:avLst/>
          </a:prstGeom>
          <a:noFill/>
          <a:ln>
            <a:noFill/>
          </a:ln>
        </p:spPr>
      </p:pic>
      <p:sp>
        <p:nvSpPr>
          <p:cNvPr id="160" name="Google Shape;160;p27"/>
          <p:cNvSpPr txBox="1"/>
          <p:nvPr/>
        </p:nvSpPr>
        <p:spPr>
          <a:xfrm>
            <a:off x="5682075" y="309700"/>
            <a:ext cx="3375300" cy="44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l" sz="2200"/>
              <a:t>Ignacy Daszyński</a:t>
            </a:r>
            <a:endParaRPr b="1" sz="2200"/>
          </a:p>
        </p:txBody>
      </p:sp>
      <p:sp>
        <p:nvSpPr>
          <p:cNvPr id="161" name="Google Shape;161;p27"/>
          <p:cNvSpPr txBox="1"/>
          <p:nvPr/>
        </p:nvSpPr>
        <p:spPr>
          <a:xfrm>
            <a:off x="5407275" y="835050"/>
            <a:ext cx="3000000" cy="75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pl" sz="1100">
                <a:solidFill>
                  <a:schemeClr val="dk1"/>
                </a:solidFill>
                <a:highlight>
                  <a:schemeClr val="lt1"/>
                </a:highlight>
                <a:latin typeface="Merriweather"/>
                <a:ea typeface="Merriweather"/>
                <a:cs typeface="Merriweather"/>
                <a:sym typeface="Merriweather"/>
              </a:rPr>
              <a:t>Wybitny mówca,marszałek sejmu, działacz socjalistyczny</a:t>
            </a:r>
            <a:r>
              <a:rPr lang="pl" sz="1100">
                <a:solidFill>
                  <a:schemeClr val="dk1"/>
                </a:solidFill>
                <a:highlight>
                  <a:schemeClr val="lt1"/>
                </a:highlight>
                <a:latin typeface="Merriweather"/>
                <a:ea typeface="Merriweather"/>
                <a:cs typeface="Merriweather"/>
                <a:sym typeface="Merriweather"/>
              </a:rPr>
              <a:t>.</a:t>
            </a:r>
            <a:endParaRPr sz="1200">
              <a:solidFill>
                <a:schemeClr val="dk2"/>
              </a:solidFill>
              <a:latin typeface="Merriweather"/>
              <a:ea typeface="Merriweather"/>
              <a:cs typeface="Merriweather"/>
              <a:sym typeface="Merriweathe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8"/>
          <p:cNvSpPr txBox="1"/>
          <p:nvPr>
            <p:ph type="title"/>
          </p:nvPr>
        </p:nvSpPr>
        <p:spPr>
          <a:xfrm>
            <a:off x="249700" y="198300"/>
            <a:ext cx="8520600" cy="99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pl" sz="4500">
                <a:latin typeface="Merriweather"/>
                <a:ea typeface="Merriweather"/>
                <a:cs typeface="Merriweather"/>
                <a:sym typeface="Merriweather"/>
              </a:rPr>
              <a:t>Symbole narodowe Polski</a:t>
            </a:r>
            <a:endParaRPr b="1" sz="4500">
              <a:latin typeface="Merriweather"/>
              <a:ea typeface="Merriweather"/>
              <a:cs typeface="Merriweather"/>
              <a:sym typeface="Merriweather"/>
            </a:endParaRPr>
          </a:p>
        </p:txBody>
      </p:sp>
      <p:pic>
        <p:nvPicPr>
          <p:cNvPr id="167" name="Google Shape;167;p28"/>
          <p:cNvPicPr preferRelativeResize="0"/>
          <p:nvPr/>
        </p:nvPicPr>
        <p:blipFill>
          <a:blip r:embed="rId3">
            <a:alphaModFix/>
          </a:blip>
          <a:stretch>
            <a:fillRect/>
          </a:stretch>
        </p:blipFill>
        <p:spPr>
          <a:xfrm>
            <a:off x="152400" y="1127850"/>
            <a:ext cx="8746475" cy="3863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000"/>
                                        <p:tgtEl>
                                          <p:spTgt spid="1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67"/>
                                        </p:tgtEl>
                                        <p:attrNameLst>
                                          <p:attrName>style.visibility</p:attrName>
                                        </p:attrNameLst>
                                      </p:cBhvr>
                                      <p:to>
                                        <p:strVal val="visible"/>
                                      </p:to>
                                    </p:set>
                                    <p:anim calcmode="lin" valueType="num">
                                      <p:cBhvr additive="base">
                                        <p:cTn dur="1000"/>
                                        <p:tgtEl>
                                          <p:spTgt spid="16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9"/>
          <p:cNvSpPr txBox="1"/>
          <p:nvPr>
            <p:ph type="title"/>
          </p:nvPr>
        </p:nvSpPr>
        <p:spPr>
          <a:xfrm>
            <a:off x="1253675" y="804475"/>
            <a:ext cx="1745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pl" sz="4500">
                <a:latin typeface="Merriweather"/>
                <a:ea typeface="Merriweather"/>
                <a:cs typeface="Merriweather"/>
                <a:sym typeface="Merriweather"/>
              </a:rPr>
              <a:t>Flaga</a:t>
            </a:r>
            <a:endParaRPr b="1" sz="4500">
              <a:latin typeface="Merriweather"/>
              <a:ea typeface="Merriweather"/>
              <a:cs typeface="Merriweather"/>
              <a:sym typeface="Merriweather"/>
            </a:endParaRPr>
          </a:p>
        </p:txBody>
      </p:sp>
      <p:sp>
        <p:nvSpPr>
          <p:cNvPr id="173" name="Google Shape;173;p29"/>
          <p:cNvSpPr txBox="1"/>
          <p:nvPr/>
        </p:nvSpPr>
        <p:spPr>
          <a:xfrm>
            <a:off x="4028050" y="804475"/>
            <a:ext cx="4996500" cy="202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l" sz="1700">
                <a:highlight>
                  <a:srgbClr val="FFFFFF"/>
                </a:highlight>
                <a:latin typeface="Merriweather"/>
                <a:ea typeface="Merriweather"/>
                <a:cs typeface="Merriweather"/>
                <a:sym typeface="Merriweather"/>
              </a:rPr>
              <a:t>Polska flaga składa się z dwóch pasów, które mają taką samą szerokość. Główny pas jest koloru białego, a dolny czerwonego. Kolory te nawiązują do godła państwa polskiego. Kolor biały odwołuje się do Orła Białego, </a:t>
            </a:r>
            <a:br>
              <a:rPr lang="pl" sz="1700">
                <a:highlight>
                  <a:srgbClr val="FFFFFF"/>
                </a:highlight>
                <a:latin typeface="Merriweather"/>
                <a:ea typeface="Merriweather"/>
                <a:cs typeface="Merriweather"/>
                <a:sym typeface="Merriweather"/>
              </a:rPr>
            </a:br>
            <a:r>
              <a:rPr lang="pl" sz="1700">
                <a:highlight>
                  <a:srgbClr val="FFFFFF"/>
                </a:highlight>
                <a:latin typeface="Merriweather"/>
                <a:ea typeface="Merriweather"/>
                <a:cs typeface="Merriweather"/>
                <a:sym typeface="Merriweather"/>
              </a:rPr>
              <a:t>a czerwony ma związek z tłem tarczy. </a:t>
            </a:r>
            <a:br>
              <a:rPr lang="pl" sz="1700">
                <a:highlight>
                  <a:srgbClr val="FFFFFF"/>
                </a:highlight>
                <a:latin typeface="Merriweather"/>
                <a:ea typeface="Merriweather"/>
                <a:cs typeface="Merriweather"/>
                <a:sym typeface="Merriweather"/>
              </a:rPr>
            </a:br>
            <a:r>
              <a:rPr lang="pl" sz="1700">
                <a:highlight>
                  <a:srgbClr val="FFFFFF"/>
                </a:highlight>
                <a:latin typeface="Merriweather"/>
                <a:ea typeface="Merriweather"/>
                <a:cs typeface="Merriweather"/>
                <a:sym typeface="Merriweather"/>
              </a:rPr>
              <a:t>W latach wcześniejszych kolejność kolorów na fladze państwowej była różna, używano bowiem na przemian flagi biało-cze</a:t>
            </a:r>
            <a:r>
              <a:rPr lang="pl" sz="1700">
                <a:highlight>
                  <a:srgbClr val="FFFFFF"/>
                </a:highlight>
                <a:latin typeface="Merriweather"/>
                <a:ea typeface="Merriweather"/>
                <a:cs typeface="Merriweather"/>
                <a:sym typeface="Merriweather"/>
              </a:rPr>
              <a:t>rwonej lub czerwono-białej. </a:t>
            </a:r>
            <a:r>
              <a:rPr lang="pl" sz="1700">
                <a:highlight>
                  <a:srgbClr val="FFFFFF"/>
                </a:highlight>
                <a:latin typeface="Merriweather"/>
                <a:ea typeface="Merriweather"/>
                <a:cs typeface="Merriweather"/>
                <a:sym typeface="Merriweather"/>
              </a:rPr>
              <a:t>Biało-czerwona flaga od 1831 roku jest oficjalną flagą narodową. </a:t>
            </a:r>
            <a:endParaRPr sz="2100">
              <a:latin typeface="Merriweather"/>
              <a:ea typeface="Merriweather"/>
              <a:cs typeface="Merriweather"/>
              <a:sym typeface="Merriweather"/>
            </a:endParaRPr>
          </a:p>
        </p:txBody>
      </p:sp>
      <p:pic>
        <p:nvPicPr>
          <p:cNvPr id="174" name="Google Shape;174;p29"/>
          <p:cNvPicPr preferRelativeResize="0"/>
          <p:nvPr/>
        </p:nvPicPr>
        <p:blipFill rotWithShape="1">
          <a:blip r:embed="rId3">
            <a:alphaModFix/>
          </a:blip>
          <a:srcRect b="5581" l="7268" r="7523" t="8285"/>
          <a:stretch/>
        </p:blipFill>
        <p:spPr>
          <a:xfrm>
            <a:off x="123950" y="1950095"/>
            <a:ext cx="3904100" cy="304468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73"/>
                                        </p:tgtEl>
                                        <p:attrNameLst>
                                          <p:attrName>style.visibility</p:attrName>
                                        </p:attrNameLst>
                                      </p:cBhvr>
                                      <p:to>
                                        <p:strVal val="visible"/>
                                      </p:to>
                                    </p:set>
                                    <p:anim calcmode="lin" valueType="num">
                                      <p:cBhvr additive="base">
                                        <p:cTn dur="1000"/>
                                        <p:tgtEl>
                                          <p:spTgt spid="173"/>
                                        </p:tgtEl>
                                        <p:attrNameLst>
                                          <p:attrName>ppt_w</p:attrName>
                                        </p:attrNameLst>
                                      </p:cBhvr>
                                      <p:tavLst>
                                        <p:tav fmla="" tm="0">
                                          <p:val>
                                            <p:strVal val="0"/>
                                          </p:val>
                                        </p:tav>
                                        <p:tav fmla="" tm="100000">
                                          <p:val>
                                            <p:strVal val="#ppt_w"/>
                                          </p:val>
                                        </p:tav>
                                      </p:tavLst>
                                    </p:anim>
                                    <p:anim calcmode="lin" valueType="num">
                                      <p:cBhvr additive="base">
                                        <p:cTn dur="1000"/>
                                        <p:tgtEl>
                                          <p:spTgt spid="17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0"/>
          <p:cNvSpPr txBox="1"/>
          <p:nvPr>
            <p:ph type="title"/>
          </p:nvPr>
        </p:nvSpPr>
        <p:spPr>
          <a:xfrm>
            <a:off x="818000" y="259100"/>
            <a:ext cx="223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pl" sz="4500">
                <a:latin typeface="Merriweather"/>
                <a:ea typeface="Merriweather"/>
                <a:cs typeface="Merriweather"/>
                <a:sym typeface="Merriweather"/>
              </a:rPr>
              <a:t>Godło</a:t>
            </a:r>
            <a:endParaRPr b="1" sz="4500">
              <a:latin typeface="Merriweather"/>
              <a:ea typeface="Merriweather"/>
              <a:cs typeface="Merriweather"/>
              <a:sym typeface="Merriweather"/>
            </a:endParaRPr>
          </a:p>
        </p:txBody>
      </p:sp>
      <p:sp>
        <p:nvSpPr>
          <p:cNvPr id="180" name="Google Shape;180;p30"/>
          <p:cNvSpPr txBox="1"/>
          <p:nvPr/>
        </p:nvSpPr>
        <p:spPr>
          <a:xfrm>
            <a:off x="3681000" y="694075"/>
            <a:ext cx="5205300" cy="255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1500">
              <a:solidFill>
                <a:srgbClr val="323232"/>
              </a:solidFill>
              <a:highlight>
                <a:srgbClr val="FFFFFF"/>
              </a:highlight>
              <a:latin typeface="Merriweather"/>
              <a:ea typeface="Merriweather"/>
              <a:cs typeface="Merriweather"/>
              <a:sym typeface="Merriweather"/>
            </a:endParaRPr>
          </a:p>
          <a:p>
            <a:pPr indent="0" lvl="0" marL="0" rtl="0" algn="ctr">
              <a:spcBef>
                <a:spcPts val="0"/>
              </a:spcBef>
              <a:spcAft>
                <a:spcPts val="0"/>
              </a:spcAft>
              <a:buNone/>
            </a:pPr>
            <a:r>
              <a:t/>
            </a:r>
            <a:endParaRPr sz="1500">
              <a:solidFill>
                <a:srgbClr val="323232"/>
              </a:solidFill>
              <a:highlight>
                <a:srgbClr val="FFFFFF"/>
              </a:highlight>
              <a:latin typeface="Merriweather"/>
              <a:ea typeface="Merriweather"/>
              <a:cs typeface="Merriweather"/>
              <a:sym typeface="Merriweather"/>
            </a:endParaRPr>
          </a:p>
          <a:p>
            <a:pPr indent="0" lvl="0" marL="0" rtl="0" algn="ctr">
              <a:spcBef>
                <a:spcPts val="0"/>
              </a:spcBef>
              <a:spcAft>
                <a:spcPts val="0"/>
              </a:spcAft>
              <a:buNone/>
            </a:pPr>
            <a:r>
              <a:rPr lang="pl" sz="1700">
                <a:solidFill>
                  <a:srgbClr val="323232"/>
                </a:solidFill>
                <a:highlight>
                  <a:srgbClr val="FFFFFF"/>
                </a:highlight>
                <a:latin typeface="Merriweather"/>
                <a:ea typeface="Merriweather"/>
                <a:cs typeface="Merriweather"/>
                <a:sym typeface="Merriweather"/>
              </a:rPr>
              <a:t>Polskie godło składa się z białego orła ze złotą koroną umieszczonego na tle o czerwonym kolorze. Głowa orła zwrócona jest w prawą stronę. Początki powstania godła związane są </a:t>
            </a:r>
            <a:br>
              <a:rPr lang="pl" sz="1700">
                <a:solidFill>
                  <a:srgbClr val="323232"/>
                </a:solidFill>
                <a:highlight>
                  <a:srgbClr val="FFFFFF"/>
                </a:highlight>
                <a:latin typeface="Merriweather"/>
                <a:ea typeface="Merriweather"/>
                <a:cs typeface="Merriweather"/>
                <a:sym typeface="Merriweather"/>
              </a:rPr>
            </a:br>
            <a:r>
              <a:rPr lang="pl" sz="1700">
                <a:solidFill>
                  <a:srgbClr val="323232"/>
                </a:solidFill>
                <a:highlight>
                  <a:srgbClr val="FFFFFF"/>
                </a:highlight>
                <a:latin typeface="Merriweather"/>
                <a:ea typeface="Merriweather"/>
                <a:cs typeface="Merriweather"/>
                <a:sym typeface="Merriweather"/>
              </a:rPr>
              <a:t>z Lechem, twórcą polskiej państwowości. Symbol orła jest związany z Gnieznem, czyli stolicą, która została stworzona przez Lecha. Gdy przebywał on pod Poznaniem, zobaczył nagle na drzewie gniazdo, w którym znajdował się biały orzeł z trzema pisklętami. Nagle orzeł rozpostarł skrzydła na tle czerwonego od zachodu słońca nieba. </a:t>
            </a:r>
            <a:endParaRPr sz="2100">
              <a:latin typeface="Merriweather"/>
              <a:ea typeface="Merriweather"/>
              <a:cs typeface="Merriweather"/>
              <a:sym typeface="Merriweather"/>
            </a:endParaRPr>
          </a:p>
        </p:txBody>
      </p:sp>
      <p:pic>
        <p:nvPicPr>
          <p:cNvPr id="181" name="Google Shape;181;p30"/>
          <p:cNvPicPr preferRelativeResize="0"/>
          <p:nvPr/>
        </p:nvPicPr>
        <p:blipFill>
          <a:blip r:embed="rId3">
            <a:alphaModFix/>
          </a:blip>
          <a:stretch>
            <a:fillRect/>
          </a:stretch>
        </p:blipFill>
        <p:spPr>
          <a:xfrm>
            <a:off x="301125" y="1168325"/>
            <a:ext cx="3255950" cy="3837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80"/>
                                        </p:tgtEl>
                                        <p:attrNameLst>
                                          <p:attrName>style.visibility</p:attrName>
                                        </p:attrNameLst>
                                      </p:cBhvr>
                                      <p:to>
                                        <p:strVal val="visible"/>
                                      </p:to>
                                    </p:set>
                                    <p:anim calcmode="lin" valueType="num">
                                      <p:cBhvr additive="base">
                                        <p:cTn dur="1000"/>
                                        <p:tgtEl>
                                          <p:spTgt spid="180"/>
                                        </p:tgtEl>
                                        <p:attrNameLst>
                                          <p:attrName>ppt_w</p:attrName>
                                        </p:attrNameLst>
                                      </p:cBhvr>
                                      <p:tavLst>
                                        <p:tav fmla="" tm="0">
                                          <p:val>
                                            <p:strVal val="0"/>
                                          </p:val>
                                        </p:tav>
                                        <p:tav fmla="" tm="100000">
                                          <p:val>
                                            <p:strVal val="#ppt_w"/>
                                          </p:val>
                                        </p:tav>
                                      </p:tavLst>
                                    </p:anim>
                                    <p:anim calcmode="lin" valueType="num">
                                      <p:cBhvr additive="base">
                                        <p:cTn dur="1000"/>
                                        <p:tgtEl>
                                          <p:spTgt spid="18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1"/>
          <p:cNvSpPr txBox="1"/>
          <p:nvPr>
            <p:ph type="title"/>
          </p:nvPr>
        </p:nvSpPr>
        <p:spPr>
          <a:xfrm>
            <a:off x="1437700" y="457450"/>
            <a:ext cx="2131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pl" sz="4500">
                <a:latin typeface="Merriweather"/>
                <a:ea typeface="Merriweather"/>
                <a:cs typeface="Merriweather"/>
                <a:sym typeface="Merriweather"/>
              </a:rPr>
              <a:t>Hymn</a:t>
            </a:r>
            <a:endParaRPr b="1" sz="4500">
              <a:latin typeface="Merriweather"/>
              <a:ea typeface="Merriweather"/>
              <a:cs typeface="Merriweather"/>
              <a:sym typeface="Merriweather"/>
            </a:endParaRPr>
          </a:p>
        </p:txBody>
      </p:sp>
      <p:pic>
        <p:nvPicPr>
          <p:cNvPr id="187" name="Google Shape;187;p31"/>
          <p:cNvPicPr preferRelativeResize="0"/>
          <p:nvPr/>
        </p:nvPicPr>
        <p:blipFill>
          <a:blip r:embed="rId3">
            <a:alphaModFix/>
          </a:blip>
          <a:stretch>
            <a:fillRect/>
          </a:stretch>
        </p:blipFill>
        <p:spPr>
          <a:xfrm>
            <a:off x="4908000" y="152400"/>
            <a:ext cx="4074873" cy="4838700"/>
          </a:xfrm>
          <a:prstGeom prst="rect">
            <a:avLst/>
          </a:prstGeom>
          <a:noFill/>
          <a:ln>
            <a:noFill/>
          </a:ln>
        </p:spPr>
      </p:pic>
      <p:sp>
        <p:nvSpPr>
          <p:cNvPr id="188" name="Google Shape;188;p31"/>
          <p:cNvSpPr txBox="1"/>
          <p:nvPr/>
        </p:nvSpPr>
        <p:spPr>
          <a:xfrm>
            <a:off x="358775" y="1487275"/>
            <a:ext cx="43014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l" sz="1700">
                <a:solidFill>
                  <a:srgbClr val="323232"/>
                </a:solidFill>
                <a:highlight>
                  <a:srgbClr val="FFFFFF"/>
                </a:highlight>
                <a:latin typeface="Merriweather"/>
                <a:ea typeface="Merriweather"/>
                <a:cs typeface="Merriweather"/>
                <a:sym typeface="Merriweather"/>
              </a:rPr>
              <a:t>Twórcą polskiego hymnu jest Józef Wybicki. Dnia 16 lipca 1797 we Włoszech, w miejscowości Reggio, gdzie miała miejsce parada wojskowa, po raz pierwszy zaśpiewano „Mazurka Dąbrowskiego”. Początkowo, pieśń ta była nazywana Pieśnią Legionów Polskich we Włoszech. Dopiero </a:t>
            </a:r>
            <a:br>
              <a:rPr lang="pl" sz="1700">
                <a:solidFill>
                  <a:srgbClr val="323232"/>
                </a:solidFill>
                <a:highlight>
                  <a:srgbClr val="FFFFFF"/>
                </a:highlight>
                <a:latin typeface="Merriweather"/>
                <a:ea typeface="Merriweather"/>
                <a:cs typeface="Merriweather"/>
                <a:sym typeface="Merriweather"/>
              </a:rPr>
            </a:br>
            <a:r>
              <a:rPr lang="pl" sz="1700">
                <a:solidFill>
                  <a:srgbClr val="323232"/>
                </a:solidFill>
                <a:highlight>
                  <a:srgbClr val="FFFFFF"/>
                </a:highlight>
                <a:latin typeface="Merriweather"/>
                <a:ea typeface="Merriweather"/>
                <a:cs typeface="Merriweather"/>
                <a:sym typeface="Merriweather"/>
              </a:rPr>
              <a:t>w 1927 roku „Mazurek Dąbrowskiego” stał się oficjalnym hymnem polski. Zyskał wtedy obecny tytuł.</a:t>
            </a:r>
            <a:endParaRPr sz="2100">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88"/>
                                        </p:tgtEl>
                                        <p:attrNameLst>
                                          <p:attrName>style.visibility</p:attrName>
                                        </p:attrNameLst>
                                      </p:cBhvr>
                                      <p:to>
                                        <p:strVal val="visible"/>
                                      </p:to>
                                    </p:set>
                                    <p:anim calcmode="lin" valueType="num">
                                      <p:cBhvr additive="base">
                                        <p:cTn dur="1000"/>
                                        <p:tgtEl>
                                          <p:spTgt spid="188"/>
                                        </p:tgtEl>
                                        <p:attrNameLst>
                                          <p:attrName>ppt_w</p:attrName>
                                        </p:attrNameLst>
                                      </p:cBhvr>
                                      <p:tavLst>
                                        <p:tav fmla="" tm="0">
                                          <p:val>
                                            <p:strVal val="0"/>
                                          </p:val>
                                        </p:tav>
                                        <p:tav fmla="" tm="100000">
                                          <p:val>
                                            <p:strVal val="#ppt_w"/>
                                          </p:val>
                                        </p:tav>
                                      </p:tavLst>
                                    </p:anim>
                                    <p:anim calcmode="lin" valueType="num">
                                      <p:cBhvr additive="base">
                                        <p:cTn dur="1000"/>
                                        <p:tgtEl>
                                          <p:spTgt spid="18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pic>
        <p:nvPicPr>
          <p:cNvPr id="59" name="Google Shape;59;p14"/>
          <p:cNvPicPr preferRelativeResize="0"/>
          <p:nvPr/>
        </p:nvPicPr>
        <p:blipFill>
          <a:blip r:embed="rId3">
            <a:alphaModFix/>
          </a:blip>
          <a:stretch>
            <a:fillRect/>
          </a:stretch>
        </p:blipFill>
        <p:spPr>
          <a:xfrm>
            <a:off x="-67325" y="-124050"/>
            <a:ext cx="9144000" cy="5143500"/>
          </a:xfrm>
          <a:prstGeom prst="rect">
            <a:avLst/>
          </a:prstGeom>
          <a:noFill/>
          <a:ln>
            <a:noFill/>
          </a:ln>
        </p:spPr>
      </p:pic>
      <p:sp>
        <p:nvSpPr>
          <p:cNvPr id="60" name="Google Shape;60;p14"/>
          <p:cNvSpPr txBox="1"/>
          <p:nvPr/>
        </p:nvSpPr>
        <p:spPr>
          <a:xfrm>
            <a:off x="148225" y="2329400"/>
            <a:ext cx="8712900" cy="244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pl" sz="2050">
                <a:solidFill>
                  <a:srgbClr val="FFFFFF"/>
                </a:solidFill>
                <a:latin typeface="Merriweather"/>
                <a:ea typeface="Merriweather"/>
                <a:cs typeface="Merriweather"/>
                <a:sym typeface="Merriweather"/>
              </a:rPr>
              <a:t>11 listopada to Narodowe Święto Niepodległości, które jest obchodzone na pamiątkę odzyskania przez Polskę niepodległości, po 123 latach niewoli, kiedy to państwa polskiego nie było na mapie. Święto zostało ustanowione ustawą parlamentu z dnia 23 kwietnia 1937,  w czasach komunistycznych zostało zniesione, przywrócono je ustawą  w 1989. Jest to bardzo ważne święto dla wszystkich Polaków.</a:t>
            </a:r>
            <a:endParaRPr b="1" sz="4600">
              <a:solidFill>
                <a:srgbClr val="FFFFFF"/>
              </a:solidFill>
              <a:latin typeface="Merriweather"/>
              <a:ea typeface="Merriweather"/>
              <a:cs typeface="Merriweather"/>
              <a:sym typeface="Merriweather"/>
            </a:endParaRPr>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
                                        </p:tgtEl>
                                        <p:attrNameLst>
                                          <p:attrName>style.visibility</p:attrName>
                                        </p:attrNameLst>
                                      </p:cBhvr>
                                      <p:to>
                                        <p:strVal val="visible"/>
                                      </p:to>
                                    </p:set>
                                    <p:animEffect filter="fade" transition="in">
                                      <p:cBhvr>
                                        <p:cTn dur="1000"/>
                                        <p:tgtEl>
                                          <p:spTgt spid="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0"/>
                                        </p:tgtEl>
                                        <p:attrNameLst>
                                          <p:attrName>style.visibility</p:attrName>
                                        </p:attrNameLst>
                                      </p:cBhvr>
                                      <p:to>
                                        <p:strVal val="visible"/>
                                      </p:to>
                                    </p:set>
                                    <p:anim calcmode="lin" valueType="num">
                                      <p:cBhvr additive="base">
                                        <p:cTn dur="1000"/>
                                        <p:tgtEl>
                                          <p:spTgt spid="60"/>
                                        </p:tgtEl>
                                        <p:attrNameLst>
                                          <p:attrName>ppt_w</p:attrName>
                                        </p:attrNameLst>
                                      </p:cBhvr>
                                      <p:tavLst>
                                        <p:tav fmla="" tm="0">
                                          <p:val>
                                            <p:strVal val="0"/>
                                          </p:val>
                                        </p:tav>
                                        <p:tav fmla="" tm="100000">
                                          <p:val>
                                            <p:strVal val="#ppt_w"/>
                                          </p:val>
                                        </p:tav>
                                      </p:tavLst>
                                    </p:anim>
                                    <p:anim calcmode="lin" valueType="num">
                                      <p:cBhvr additive="base">
                                        <p:cTn dur="1000"/>
                                        <p:tgtEl>
                                          <p:spTgt spid="6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2"/>
          <p:cNvSpPr txBox="1"/>
          <p:nvPr>
            <p:ph type="title"/>
          </p:nvPr>
        </p:nvSpPr>
        <p:spPr>
          <a:xfrm>
            <a:off x="311700" y="123950"/>
            <a:ext cx="8520600" cy="1611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pl">
                <a:latin typeface="Merriweather"/>
                <a:ea typeface="Merriweather"/>
                <a:cs typeface="Merriweather"/>
                <a:sym typeface="Merriweather"/>
              </a:rPr>
              <a:t>Obchody Narodowego Święta Niepodległości w Polsce</a:t>
            </a:r>
            <a:endParaRPr b="1">
              <a:latin typeface="Merriweather"/>
              <a:ea typeface="Merriweather"/>
              <a:cs typeface="Merriweather"/>
              <a:sym typeface="Merriweather"/>
            </a:endParaRPr>
          </a:p>
        </p:txBody>
      </p:sp>
      <p:pic>
        <p:nvPicPr>
          <p:cNvPr id="194" name="Google Shape;194;p32"/>
          <p:cNvPicPr preferRelativeResize="0"/>
          <p:nvPr/>
        </p:nvPicPr>
        <p:blipFill>
          <a:blip r:embed="rId3">
            <a:alphaModFix/>
          </a:blip>
          <a:stretch>
            <a:fillRect/>
          </a:stretch>
        </p:blipFill>
        <p:spPr>
          <a:xfrm>
            <a:off x="0" y="1623600"/>
            <a:ext cx="9144000" cy="35198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93"/>
                                        </p:tgtEl>
                                        <p:attrNameLst>
                                          <p:attrName>style.visibility</p:attrName>
                                        </p:attrNameLst>
                                      </p:cBhvr>
                                      <p:to>
                                        <p:strVal val="visible"/>
                                      </p:to>
                                    </p:set>
                                    <p:anim calcmode="lin" valueType="num">
                                      <p:cBhvr additive="base">
                                        <p:cTn dur="1000"/>
                                        <p:tgtEl>
                                          <p:spTgt spid="19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94"/>
                                        </p:tgtEl>
                                        <p:attrNameLst>
                                          <p:attrName>style.visibility</p:attrName>
                                        </p:attrNameLst>
                                      </p:cBhvr>
                                      <p:to>
                                        <p:strVal val="visible"/>
                                      </p:to>
                                    </p:set>
                                    <p:anim calcmode="lin" valueType="num">
                                      <p:cBhvr additive="base">
                                        <p:cTn dur="1000"/>
                                        <p:tgtEl>
                                          <p:spTgt spid="19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descr="!Fullscreen!! &#10;Polska Na Zawsze ! &#10;Polish National Anthem  &#10; &#10;1.Jeszcze Polska nie zginęła &#10;　Kiedy my żyjemy, &#10;　Co nam obca przemoc wzięła, &#10;　Szablą odbierzemy. &#10; &#10;(Chorus) &#10;|: Marsz, marsz, Dąbrowski, &#10;　Z ziemi włoskiej do Polski &#10;　Za twoim przewodem, &#10;　Złączym się z narodem. :| &#10; &#10;2.Przejdziem Wisłę,Przejdziem Wartę, &#10;　Będziem Polakami, &#10;　Dał nam przykład Bonaparte, &#10;　Jak zwyciężać mamy. &#10;　(Chorus) &#10; &#10;3.Jak Czarniecki do Poznania, &#10;　Po szwedzkim zaborze, &#10;　Dla ojczyzny ratowania, &#10;　Wrócim się przez morze. &#10;　(Chorus) &#10; &#10;4.Już tam ojciec do swej Basi, &#10;　Mówi zapłakany - &#10;　Słuchaj jeno, pono nasi &#10;　Biją w tarabany. &#10;　(Chorus)" id="199" name="Google Shape;199;p33" title="Hymn Polski HQ">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4"/>
          <p:cNvSpPr txBox="1"/>
          <p:nvPr>
            <p:ph type="title"/>
          </p:nvPr>
        </p:nvSpPr>
        <p:spPr>
          <a:xfrm>
            <a:off x="302400" y="1561650"/>
            <a:ext cx="8539200" cy="1202400"/>
          </a:xfrm>
          <a:prstGeom prst="rect">
            <a:avLst/>
          </a:prstGeom>
        </p:spPr>
        <p:txBody>
          <a:bodyPr anchorCtr="0" anchor="ctr" bIns="91425" lIns="91425" spcFirstLastPara="1" rIns="91425" wrap="square" tIns="91425">
            <a:noAutofit/>
          </a:bodyPr>
          <a:lstStyle/>
          <a:p>
            <a:pPr indent="0" lvl="0" marL="0" rtl="0" algn="ctr">
              <a:lnSpc>
                <a:spcPct val="150000"/>
              </a:lnSpc>
              <a:spcBef>
                <a:spcPts val="0"/>
              </a:spcBef>
              <a:spcAft>
                <a:spcPts val="0"/>
              </a:spcAft>
              <a:buClr>
                <a:schemeClr val="dk1"/>
              </a:buClr>
              <a:buSzPts val="1100"/>
              <a:buFont typeface="Arial"/>
              <a:buNone/>
            </a:pPr>
            <a:r>
              <a:rPr b="1" lang="pl" sz="1700">
                <a:highlight>
                  <a:srgbClr val="FFFFFF"/>
                </a:highlight>
                <a:latin typeface="Merriweather"/>
                <a:ea typeface="Merriweather"/>
                <a:cs typeface="Merriweather"/>
                <a:sym typeface="Merriweather"/>
              </a:rPr>
              <a:t>Co roku Narodowe Święto Niepodległości 11 listopada w Polsce obchodzone jest bardzo uroczyście.</a:t>
            </a:r>
            <a:r>
              <a:rPr b="1" lang="pl" sz="1700">
                <a:solidFill>
                  <a:srgbClr val="000000"/>
                </a:solidFill>
                <a:highlight>
                  <a:srgbClr val="FFFFFF"/>
                </a:highlight>
                <a:latin typeface="Merriweather"/>
                <a:ea typeface="Merriweather"/>
                <a:cs typeface="Merriweather"/>
                <a:sym typeface="Merriweather"/>
              </a:rPr>
              <a:t>Jednym z najbardziej charakterystycznych wydarzeń organizowanych w celu upamiętnienia odzyskania niepodległości jest odbywający się w </a:t>
            </a:r>
            <a:r>
              <a:rPr b="1" lang="pl" sz="1700">
                <a:solidFill>
                  <a:srgbClr val="000000"/>
                </a:solidFill>
                <a:highlight>
                  <a:srgbClr val="FFFFFF"/>
                </a:highlight>
                <a:uFill>
                  <a:noFill/>
                </a:uFill>
                <a:latin typeface="Merriweather"/>
                <a:ea typeface="Merriweather"/>
                <a:cs typeface="Merriweather"/>
                <a:sym typeface="Merriweather"/>
                <a:hlinkClick r:id="rId3">
                  <a:extLst>
                    <a:ext uri="{A12FA001-AC4F-418D-AE19-62706E023703}">
                      <ahyp:hlinkClr val="tx"/>
                    </a:ext>
                  </a:extLst>
                </a:hlinkClick>
              </a:rPr>
              <a:t>Warszawie</a:t>
            </a:r>
            <a:r>
              <a:rPr b="1" lang="pl" sz="1700">
                <a:solidFill>
                  <a:srgbClr val="000000"/>
                </a:solidFill>
                <a:highlight>
                  <a:srgbClr val="FFFFFF"/>
                </a:highlight>
                <a:latin typeface="Merriweather"/>
                <a:ea typeface="Merriweather"/>
                <a:cs typeface="Merriweather"/>
                <a:sym typeface="Merriweather"/>
              </a:rPr>
              <a:t> Marsz Niepodległości. Jest on manifestacją </a:t>
            </a:r>
            <a:br>
              <a:rPr b="1" lang="pl" sz="1700">
                <a:solidFill>
                  <a:srgbClr val="000000"/>
                </a:solidFill>
                <a:highlight>
                  <a:srgbClr val="FFFFFF"/>
                </a:highlight>
                <a:latin typeface="Merriweather"/>
                <a:ea typeface="Merriweather"/>
                <a:cs typeface="Merriweather"/>
                <a:sym typeface="Merriweather"/>
              </a:rPr>
            </a:br>
            <a:r>
              <a:rPr b="1" lang="pl" sz="1700">
                <a:solidFill>
                  <a:srgbClr val="000000"/>
                </a:solidFill>
                <a:highlight>
                  <a:srgbClr val="FFFFFF"/>
                </a:highlight>
                <a:latin typeface="Merriweather"/>
                <a:ea typeface="Merriweather"/>
                <a:cs typeface="Merriweather"/>
                <a:sym typeface="Merriweather"/>
              </a:rPr>
              <a:t>w formie pochodu, który co roku 11 listopada przechodzi ulicami Warszawy.</a:t>
            </a:r>
            <a:endParaRPr b="1" sz="1700">
              <a:solidFill>
                <a:srgbClr val="000000"/>
              </a:solidFill>
              <a:highlight>
                <a:srgbClr val="FFFFFF"/>
              </a:highlight>
              <a:latin typeface="Merriweather"/>
              <a:ea typeface="Merriweather"/>
              <a:cs typeface="Merriweather"/>
              <a:sym typeface="Merriweather"/>
            </a:endParaRPr>
          </a:p>
          <a:p>
            <a:pPr indent="0" lvl="0" marL="0" rtl="0" algn="l">
              <a:lnSpc>
                <a:spcPct val="150000"/>
              </a:lnSpc>
              <a:spcBef>
                <a:spcPts val="1100"/>
              </a:spcBef>
              <a:spcAft>
                <a:spcPts val="0"/>
              </a:spcAft>
              <a:buNone/>
            </a:pPr>
            <a:r>
              <a:t/>
            </a:r>
            <a:endParaRPr sz="1300">
              <a:highlight>
                <a:srgbClr val="FFFFFF"/>
              </a:highlight>
            </a:endParaRPr>
          </a:p>
          <a:p>
            <a:pPr indent="0" lvl="0" marL="0" rtl="0" algn="l">
              <a:lnSpc>
                <a:spcPct val="150000"/>
              </a:lnSpc>
              <a:spcBef>
                <a:spcPts val="1100"/>
              </a:spcBef>
              <a:spcAft>
                <a:spcPts val="0"/>
              </a:spcAft>
              <a:buClr>
                <a:schemeClr val="dk1"/>
              </a:buClr>
              <a:buSzPts val="1100"/>
              <a:buFont typeface="Arial"/>
              <a:buNone/>
            </a:pPr>
            <a:r>
              <a:rPr lang="pl" sz="1300">
                <a:highlight>
                  <a:srgbClr val="FFFFFF"/>
                </a:highlight>
              </a:rPr>
              <a:t> </a:t>
            </a:r>
            <a:endParaRPr sz="1300">
              <a:highlight>
                <a:srgbClr val="FFFFFF"/>
              </a:highlight>
            </a:endParaRPr>
          </a:p>
          <a:p>
            <a:pPr indent="0" lvl="0" marL="0" rtl="0" algn="ctr">
              <a:spcBef>
                <a:spcPts val="1100"/>
              </a:spcBef>
              <a:spcAft>
                <a:spcPts val="0"/>
              </a:spcAft>
              <a:buNone/>
            </a:pPr>
            <a:r>
              <a:t/>
            </a:r>
            <a:endParaRPr/>
          </a:p>
        </p:txBody>
      </p:sp>
      <p:pic>
        <p:nvPicPr>
          <p:cNvPr id="205" name="Google Shape;205;p34"/>
          <p:cNvPicPr preferRelativeResize="0"/>
          <p:nvPr/>
        </p:nvPicPr>
        <p:blipFill>
          <a:blip r:embed="rId4">
            <a:alphaModFix/>
          </a:blip>
          <a:stretch>
            <a:fillRect/>
          </a:stretch>
        </p:blipFill>
        <p:spPr>
          <a:xfrm>
            <a:off x="302400" y="2445225"/>
            <a:ext cx="3973525" cy="2425600"/>
          </a:xfrm>
          <a:prstGeom prst="rect">
            <a:avLst/>
          </a:prstGeom>
          <a:noFill/>
          <a:ln>
            <a:noFill/>
          </a:ln>
        </p:spPr>
      </p:pic>
      <p:pic>
        <p:nvPicPr>
          <p:cNvPr id="206" name="Google Shape;206;p34"/>
          <p:cNvPicPr preferRelativeResize="0"/>
          <p:nvPr/>
        </p:nvPicPr>
        <p:blipFill rotWithShape="1">
          <a:blip r:embed="rId5">
            <a:alphaModFix/>
          </a:blip>
          <a:srcRect b="13685" l="0" r="0" t="13210"/>
          <a:stretch/>
        </p:blipFill>
        <p:spPr>
          <a:xfrm>
            <a:off x="4428325" y="2445229"/>
            <a:ext cx="4413275" cy="242559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04"/>
                                        </p:tgtEl>
                                        <p:attrNameLst>
                                          <p:attrName>style.visibility</p:attrName>
                                        </p:attrNameLst>
                                      </p:cBhvr>
                                      <p:to>
                                        <p:strVal val="visible"/>
                                      </p:to>
                                    </p:set>
                                    <p:anim calcmode="lin" valueType="num">
                                      <p:cBhvr additive="base">
                                        <p:cTn dur="1000"/>
                                        <p:tgtEl>
                                          <p:spTgt spid="204"/>
                                        </p:tgtEl>
                                        <p:attrNameLst>
                                          <p:attrName>ppt_w</p:attrName>
                                        </p:attrNameLst>
                                      </p:cBhvr>
                                      <p:tavLst>
                                        <p:tav fmla="" tm="0">
                                          <p:val>
                                            <p:strVal val="0"/>
                                          </p:val>
                                        </p:tav>
                                        <p:tav fmla="" tm="100000">
                                          <p:val>
                                            <p:strVal val="#ppt_w"/>
                                          </p:val>
                                        </p:tav>
                                      </p:tavLst>
                                    </p:anim>
                                    <p:anim calcmode="lin" valueType="num">
                                      <p:cBhvr additive="base">
                                        <p:cTn dur="1000"/>
                                        <p:tgtEl>
                                          <p:spTgt spid="20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05"/>
                                        </p:tgtEl>
                                        <p:attrNameLst>
                                          <p:attrName>style.visibility</p:attrName>
                                        </p:attrNameLst>
                                      </p:cBhvr>
                                      <p:to>
                                        <p:strVal val="visible"/>
                                      </p:to>
                                    </p:set>
                                    <p:anim calcmode="lin" valueType="num">
                                      <p:cBhvr additive="base">
                                        <p:cTn dur="1000"/>
                                        <p:tgtEl>
                                          <p:spTgt spid="20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06"/>
                                        </p:tgtEl>
                                        <p:attrNameLst>
                                          <p:attrName>style.visibility</p:attrName>
                                        </p:attrNameLst>
                                      </p:cBhvr>
                                      <p:to>
                                        <p:strVal val="visible"/>
                                      </p:to>
                                    </p:set>
                                    <p:anim calcmode="lin" valueType="num">
                                      <p:cBhvr additive="base">
                                        <p:cTn dur="1000"/>
                                        <p:tgtEl>
                                          <p:spTgt spid="20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35"/>
          <p:cNvPicPr preferRelativeResize="0"/>
          <p:nvPr/>
        </p:nvPicPr>
        <p:blipFill rotWithShape="1">
          <a:blip r:embed="rId3">
            <a:alphaModFix/>
          </a:blip>
          <a:srcRect b="6068" l="0" r="0" t="0"/>
          <a:stretch/>
        </p:blipFill>
        <p:spPr>
          <a:xfrm>
            <a:off x="0" y="0"/>
            <a:ext cx="4419600" cy="2767514"/>
          </a:xfrm>
          <a:prstGeom prst="rect">
            <a:avLst/>
          </a:prstGeom>
          <a:noFill/>
          <a:ln>
            <a:noFill/>
          </a:ln>
        </p:spPr>
      </p:pic>
      <p:pic>
        <p:nvPicPr>
          <p:cNvPr id="212" name="Google Shape;212;p35"/>
          <p:cNvPicPr preferRelativeResize="0"/>
          <p:nvPr/>
        </p:nvPicPr>
        <p:blipFill>
          <a:blip r:embed="rId4">
            <a:alphaModFix/>
          </a:blip>
          <a:stretch>
            <a:fillRect/>
          </a:stretch>
        </p:blipFill>
        <p:spPr>
          <a:xfrm>
            <a:off x="4419600" y="2437100"/>
            <a:ext cx="4724400" cy="2688624"/>
          </a:xfrm>
          <a:prstGeom prst="rect">
            <a:avLst/>
          </a:prstGeom>
          <a:noFill/>
          <a:ln>
            <a:noFill/>
          </a:ln>
        </p:spPr>
      </p:pic>
      <p:pic>
        <p:nvPicPr>
          <p:cNvPr id="213" name="Google Shape;213;p35"/>
          <p:cNvPicPr preferRelativeResize="0"/>
          <p:nvPr/>
        </p:nvPicPr>
        <p:blipFill>
          <a:blip r:embed="rId5">
            <a:alphaModFix/>
          </a:blip>
          <a:stretch>
            <a:fillRect/>
          </a:stretch>
        </p:blipFill>
        <p:spPr>
          <a:xfrm>
            <a:off x="0" y="2767525"/>
            <a:ext cx="4419600" cy="2358200"/>
          </a:xfrm>
          <a:prstGeom prst="rect">
            <a:avLst/>
          </a:prstGeom>
          <a:noFill/>
          <a:ln>
            <a:noFill/>
          </a:ln>
        </p:spPr>
      </p:pic>
      <p:pic>
        <p:nvPicPr>
          <p:cNvPr id="214" name="Google Shape;214;p35"/>
          <p:cNvPicPr preferRelativeResize="0"/>
          <p:nvPr/>
        </p:nvPicPr>
        <p:blipFill>
          <a:blip r:embed="rId6">
            <a:alphaModFix/>
          </a:blip>
          <a:stretch>
            <a:fillRect/>
          </a:stretch>
        </p:blipFill>
        <p:spPr>
          <a:xfrm>
            <a:off x="4419600" y="0"/>
            <a:ext cx="4724398" cy="27675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11"/>
                                        </p:tgtEl>
                                        <p:attrNameLst>
                                          <p:attrName>style.visibility</p:attrName>
                                        </p:attrNameLst>
                                      </p:cBhvr>
                                      <p:to>
                                        <p:strVal val="visible"/>
                                      </p:to>
                                    </p:set>
                                    <p:anim calcmode="lin" valueType="num">
                                      <p:cBhvr additive="base">
                                        <p:cTn dur="1000"/>
                                        <p:tgtEl>
                                          <p:spTgt spid="21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14"/>
                                        </p:tgtEl>
                                        <p:attrNameLst>
                                          <p:attrName>style.visibility</p:attrName>
                                        </p:attrNameLst>
                                      </p:cBhvr>
                                      <p:to>
                                        <p:strVal val="visible"/>
                                      </p:to>
                                    </p:set>
                                    <p:anim calcmode="lin" valueType="num">
                                      <p:cBhvr additive="base">
                                        <p:cTn dur="1000"/>
                                        <p:tgtEl>
                                          <p:spTgt spid="21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13"/>
                                        </p:tgtEl>
                                        <p:attrNameLst>
                                          <p:attrName>style.visibility</p:attrName>
                                        </p:attrNameLst>
                                      </p:cBhvr>
                                      <p:to>
                                        <p:strVal val="visible"/>
                                      </p:to>
                                    </p:set>
                                    <p:anim calcmode="lin" valueType="num">
                                      <p:cBhvr additive="base">
                                        <p:cTn dur="1000"/>
                                        <p:tgtEl>
                                          <p:spTgt spid="21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12"/>
                                        </p:tgtEl>
                                        <p:attrNameLst>
                                          <p:attrName>style.visibility</p:attrName>
                                        </p:attrNameLst>
                                      </p:cBhvr>
                                      <p:to>
                                        <p:strVal val="visible"/>
                                      </p:to>
                                    </p:set>
                                    <p:anim calcmode="lin" valueType="num">
                                      <p:cBhvr additive="base">
                                        <p:cTn dur="1000"/>
                                        <p:tgtEl>
                                          <p:spTgt spid="21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36"/>
          <p:cNvPicPr preferRelativeResize="0"/>
          <p:nvPr/>
        </p:nvPicPr>
        <p:blipFill>
          <a:blip r:embed="rId3">
            <a:alphaModFix/>
          </a:blip>
          <a:stretch>
            <a:fillRect/>
          </a:stretch>
        </p:blipFill>
        <p:spPr>
          <a:xfrm>
            <a:off x="0" y="0"/>
            <a:ext cx="4419600" cy="2571750"/>
          </a:xfrm>
          <a:prstGeom prst="rect">
            <a:avLst/>
          </a:prstGeom>
          <a:noFill/>
          <a:ln>
            <a:noFill/>
          </a:ln>
        </p:spPr>
      </p:pic>
      <p:pic>
        <p:nvPicPr>
          <p:cNvPr id="220" name="Google Shape;220;p36"/>
          <p:cNvPicPr preferRelativeResize="0"/>
          <p:nvPr/>
        </p:nvPicPr>
        <p:blipFill>
          <a:blip r:embed="rId4">
            <a:alphaModFix/>
          </a:blip>
          <a:stretch>
            <a:fillRect/>
          </a:stretch>
        </p:blipFill>
        <p:spPr>
          <a:xfrm>
            <a:off x="0" y="2571750"/>
            <a:ext cx="4419600" cy="2571750"/>
          </a:xfrm>
          <a:prstGeom prst="rect">
            <a:avLst/>
          </a:prstGeom>
          <a:noFill/>
          <a:ln>
            <a:noFill/>
          </a:ln>
        </p:spPr>
      </p:pic>
      <p:pic>
        <p:nvPicPr>
          <p:cNvPr id="221" name="Google Shape;221;p36"/>
          <p:cNvPicPr preferRelativeResize="0"/>
          <p:nvPr/>
        </p:nvPicPr>
        <p:blipFill>
          <a:blip r:embed="rId5">
            <a:alphaModFix/>
          </a:blip>
          <a:stretch>
            <a:fillRect/>
          </a:stretch>
        </p:blipFill>
        <p:spPr>
          <a:xfrm>
            <a:off x="4419600" y="0"/>
            <a:ext cx="4724400" cy="2571751"/>
          </a:xfrm>
          <a:prstGeom prst="rect">
            <a:avLst/>
          </a:prstGeom>
          <a:noFill/>
          <a:ln>
            <a:noFill/>
          </a:ln>
        </p:spPr>
      </p:pic>
      <p:pic>
        <p:nvPicPr>
          <p:cNvPr id="222" name="Google Shape;222;p36"/>
          <p:cNvPicPr preferRelativeResize="0"/>
          <p:nvPr/>
        </p:nvPicPr>
        <p:blipFill>
          <a:blip r:embed="rId6">
            <a:alphaModFix/>
          </a:blip>
          <a:stretch>
            <a:fillRect/>
          </a:stretch>
        </p:blipFill>
        <p:spPr>
          <a:xfrm>
            <a:off x="4419600" y="2571750"/>
            <a:ext cx="4724400" cy="2571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19"/>
                                        </p:tgtEl>
                                        <p:attrNameLst>
                                          <p:attrName>style.visibility</p:attrName>
                                        </p:attrNameLst>
                                      </p:cBhvr>
                                      <p:to>
                                        <p:strVal val="visible"/>
                                      </p:to>
                                    </p:set>
                                    <p:anim calcmode="lin" valueType="num">
                                      <p:cBhvr additive="base">
                                        <p:cTn dur="1000"/>
                                        <p:tgtEl>
                                          <p:spTgt spid="21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21"/>
                                        </p:tgtEl>
                                        <p:attrNameLst>
                                          <p:attrName>style.visibility</p:attrName>
                                        </p:attrNameLst>
                                      </p:cBhvr>
                                      <p:to>
                                        <p:strVal val="visible"/>
                                      </p:to>
                                    </p:set>
                                    <p:anim calcmode="lin" valueType="num">
                                      <p:cBhvr additive="base">
                                        <p:cTn dur="1000"/>
                                        <p:tgtEl>
                                          <p:spTgt spid="22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20"/>
                                        </p:tgtEl>
                                        <p:attrNameLst>
                                          <p:attrName>style.visibility</p:attrName>
                                        </p:attrNameLst>
                                      </p:cBhvr>
                                      <p:to>
                                        <p:strVal val="visible"/>
                                      </p:to>
                                    </p:set>
                                    <p:anim calcmode="lin" valueType="num">
                                      <p:cBhvr additive="base">
                                        <p:cTn dur="1000"/>
                                        <p:tgtEl>
                                          <p:spTgt spid="22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22"/>
                                        </p:tgtEl>
                                        <p:attrNameLst>
                                          <p:attrName>style.visibility</p:attrName>
                                        </p:attrNameLst>
                                      </p:cBhvr>
                                      <p:to>
                                        <p:strVal val="visible"/>
                                      </p:to>
                                    </p:set>
                                    <p:anim calcmode="lin" valueType="num">
                                      <p:cBhvr additive="base">
                                        <p:cTn dur="1000"/>
                                        <p:tgtEl>
                                          <p:spTgt spid="22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7"/>
          <p:cNvSpPr txBox="1"/>
          <p:nvPr>
            <p:ph type="title"/>
          </p:nvPr>
        </p:nvSpPr>
        <p:spPr>
          <a:xfrm>
            <a:off x="0" y="-150"/>
            <a:ext cx="9144000" cy="2788800"/>
          </a:xfrm>
          <a:prstGeom prst="rect">
            <a:avLst/>
          </a:prstGeom>
        </p:spPr>
        <p:txBody>
          <a:bodyPr anchorCtr="0" anchor="b" bIns="91425" lIns="91425" spcFirstLastPara="1" rIns="91425" wrap="square" tIns="91425">
            <a:noAutofit/>
          </a:bodyPr>
          <a:lstStyle/>
          <a:p>
            <a:pPr indent="0" lvl="0" marL="0" rtl="0" algn="ctr">
              <a:lnSpc>
                <a:spcPct val="150000"/>
              </a:lnSpc>
              <a:spcBef>
                <a:spcPts val="0"/>
              </a:spcBef>
              <a:spcAft>
                <a:spcPts val="0"/>
              </a:spcAft>
              <a:buClr>
                <a:schemeClr val="dk1"/>
              </a:buClr>
              <a:buSzPts val="1100"/>
              <a:buFont typeface="Arial"/>
              <a:buNone/>
            </a:pPr>
            <a:r>
              <a:rPr b="1" lang="pl" sz="1900">
                <a:highlight>
                  <a:srgbClr val="FFFFFF"/>
                </a:highlight>
                <a:latin typeface="Merriweather"/>
                <a:ea typeface="Merriweather"/>
                <a:cs typeface="Merriweather"/>
                <a:sym typeface="Merriweather"/>
              </a:rPr>
              <a:t>W większych miastach w tym terminie odbywają się specjalne defilady, które prowadzone są przez główne ulice. Ponadto w święto organizowane są także koncerty, na których można usłyszeć patriotyczne piosenki, wykłady tematyczne czy inscenizacje historyczne. </a:t>
            </a:r>
            <a:endParaRPr b="1" sz="1900">
              <a:highlight>
                <a:srgbClr val="FFFFFF"/>
              </a:highlight>
              <a:latin typeface="Merriweather"/>
              <a:ea typeface="Merriweather"/>
              <a:cs typeface="Merriweather"/>
              <a:sym typeface="Merriweather"/>
            </a:endParaRPr>
          </a:p>
          <a:p>
            <a:pPr indent="0" lvl="0" marL="0" rtl="0" algn="l">
              <a:spcBef>
                <a:spcPts val="1100"/>
              </a:spcBef>
              <a:spcAft>
                <a:spcPts val="0"/>
              </a:spcAft>
              <a:buNone/>
            </a:pPr>
            <a:r>
              <a:t/>
            </a:r>
            <a:endParaRPr/>
          </a:p>
        </p:txBody>
      </p:sp>
      <p:pic>
        <p:nvPicPr>
          <p:cNvPr id="228" name="Google Shape;228;p37"/>
          <p:cNvPicPr preferRelativeResize="0"/>
          <p:nvPr/>
        </p:nvPicPr>
        <p:blipFill>
          <a:blip r:embed="rId3">
            <a:alphaModFix/>
          </a:blip>
          <a:stretch>
            <a:fillRect/>
          </a:stretch>
        </p:blipFill>
        <p:spPr>
          <a:xfrm>
            <a:off x="161125" y="2292900"/>
            <a:ext cx="4215925" cy="2627525"/>
          </a:xfrm>
          <a:prstGeom prst="rect">
            <a:avLst/>
          </a:prstGeom>
          <a:noFill/>
          <a:ln>
            <a:noFill/>
          </a:ln>
        </p:spPr>
      </p:pic>
      <p:pic>
        <p:nvPicPr>
          <p:cNvPr descr="Zobacz najlepsze zdjęcia z Koncertu dla Niepodległej! &gt; PGE Narodowy w  Warszawie" id="229" name="Google Shape;229;p37"/>
          <p:cNvPicPr preferRelativeResize="0"/>
          <p:nvPr/>
        </p:nvPicPr>
        <p:blipFill>
          <a:blip r:embed="rId4">
            <a:alphaModFix/>
          </a:blip>
          <a:stretch>
            <a:fillRect/>
          </a:stretch>
        </p:blipFill>
        <p:spPr>
          <a:xfrm>
            <a:off x="4572000" y="2292900"/>
            <a:ext cx="4486374" cy="2627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27"/>
                                        </p:tgtEl>
                                        <p:attrNameLst>
                                          <p:attrName>style.visibility</p:attrName>
                                        </p:attrNameLst>
                                      </p:cBhvr>
                                      <p:to>
                                        <p:strVal val="visible"/>
                                      </p:to>
                                    </p:set>
                                    <p:anim calcmode="lin" valueType="num">
                                      <p:cBhvr additive="base">
                                        <p:cTn dur="1000"/>
                                        <p:tgtEl>
                                          <p:spTgt spid="227"/>
                                        </p:tgtEl>
                                        <p:attrNameLst>
                                          <p:attrName>ppt_w</p:attrName>
                                        </p:attrNameLst>
                                      </p:cBhvr>
                                      <p:tavLst>
                                        <p:tav fmla="" tm="0">
                                          <p:val>
                                            <p:strVal val="0"/>
                                          </p:val>
                                        </p:tav>
                                        <p:tav fmla="" tm="100000">
                                          <p:val>
                                            <p:strVal val="#ppt_w"/>
                                          </p:val>
                                        </p:tav>
                                      </p:tavLst>
                                    </p:anim>
                                    <p:anim calcmode="lin" valueType="num">
                                      <p:cBhvr additive="base">
                                        <p:cTn dur="1000"/>
                                        <p:tgtEl>
                                          <p:spTgt spid="22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28"/>
                                        </p:tgtEl>
                                        <p:attrNameLst>
                                          <p:attrName>style.visibility</p:attrName>
                                        </p:attrNameLst>
                                      </p:cBhvr>
                                      <p:to>
                                        <p:strVal val="visible"/>
                                      </p:to>
                                    </p:set>
                                    <p:anim calcmode="lin" valueType="num">
                                      <p:cBhvr additive="base">
                                        <p:cTn dur="1000"/>
                                        <p:tgtEl>
                                          <p:spTgt spid="22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29"/>
                                        </p:tgtEl>
                                        <p:attrNameLst>
                                          <p:attrName>style.visibility</p:attrName>
                                        </p:attrNameLst>
                                      </p:cBhvr>
                                      <p:to>
                                        <p:strVal val="visible"/>
                                      </p:to>
                                    </p:set>
                                    <p:anim calcmode="lin" valueType="num">
                                      <p:cBhvr additive="base">
                                        <p:cTn dur="1000"/>
                                        <p:tgtEl>
                                          <p:spTgt spid="22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8"/>
          <p:cNvSpPr txBox="1"/>
          <p:nvPr>
            <p:ph type="title"/>
          </p:nvPr>
        </p:nvSpPr>
        <p:spPr>
          <a:xfrm>
            <a:off x="1402300" y="111300"/>
            <a:ext cx="78747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pl"/>
              <a:t>Obchody Święta Niepodległości w Łukowie</a:t>
            </a:r>
            <a:endParaRPr b="1"/>
          </a:p>
        </p:txBody>
      </p:sp>
      <p:pic>
        <p:nvPicPr>
          <p:cNvPr id="235" name="Google Shape;235;p38"/>
          <p:cNvPicPr preferRelativeResize="0"/>
          <p:nvPr/>
        </p:nvPicPr>
        <p:blipFill>
          <a:blip r:embed="rId3">
            <a:alphaModFix/>
          </a:blip>
          <a:stretch>
            <a:fillRect/>
          </a:stretch>
        </p:blipFill>
        <p:spPr>
          <a:xfrm>
            <a:off x="1585200" y="1053975"/>
            <a:ext cx="5901151" cy="39320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9"/>
          <p:cNvSpPr txBox="1"/>
          <p:nvPr>
            <p:ph type="title"/>
          </p:nvPr>
        </p:nvSpPr>
        <p:spPr>
          <a:xfrm>
            <a:off x="769200" y="313200"/>
            <a:ext cx="80634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pl"/>
              <a:t>Obchody Święta Niepodległości w gminie Stanin</a:t>
            </a:r>
            <a:endParaRPr b="1"/>
          </a:p>
        </p:txBody>
      </p:sp>
      <p:pic>
        <p:nvPicPr>
          <p:cNvPr id="241" name="Google Shape;241;p39"/>
          <p:cNvPicPr preferRelativeResize="0"/>
          <p:nvPr/>
        </p:nvPicPr>
        <p:blipFill>
          <a:blip r:embed="rId3">
            <a:alphaModFix/>
          </a:blip>
          <a:stretch>
            <a:fillRect/>
          </a:stretch>
        </p:blipFill>
        <p:spPr>
          <a:xfrm>
            <a:off x="1801825" y="1262600"/>
            <a:ext cx="5540353" cy="36798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40"/>
          <p:cNvSpPr txBox="1"/>
          <p:nvPr>
            <p:ph type="title"/>
          </p:nvPr>
        </p:nvSpPr>
        <p:spPr>
          <a:xfrm>
            <a:off x="136325" y="706450"/>
            <a:ext cx="8911500" cy="4003500"/>
          </a:xfrm>
          <a:prstGeom prst="rect">
            <a:avLst/>
          </a:prstGeom>
        </p:spPr>
        <p:txBody>
          <a:bodyPr anchorCtr="0" anchor="ctr" bIns="91425" lIns="91425" spcFirstLastPara="1" rIns="91425" wrap="square" tIns="91425">
            <a:noAutofit/>
          </a:bodyPr>
          <a:lstStyle/>
          <a:p>
            <a:pPr indent="0" lvl="0" marL="0" rtl="0" algn="ctr">
              <a:lnSpc>
                <a:spcPct val="93000"/>
              </a:lnSpc>
              <a:spcBef>
                <a:spcPts val="0"/>
              </a:spcBef>
              <a:spcAft>
                <a:spcPts val="0"/>
              </a:spcAft>
              <a:buClr>
                <a:schemeClr val="dk1"/>
              </a:buClr>
              <a:buSzPts val="1100"/>
              <a:buFont typeface="Arial"/>
              <a:buNone/>
            </a:pPr>
            <a:r>
              <a:rPr b="1" lang="pl" sz="2400">
                <a:solidFill>
                  <a:srgbClr val="000000"/>
                </a:solidFill>
                <a:latin typeface="Merriweather"/>
                <a:ea typeface="Merriweather"/>
                <a:cs typeface="Merriweather"/>
                <a:sym typeface="Merriweather"/>
              </a:rPr>
              <a:t>Uczestnicząc corocznie w obchodach Święta Niepodległości dajemy wyraz pamięci o tych wszystkich, dzięki którym żyjemy dzisiaj w wolnej Polsce. Dzięki którym przetrwał nasz język, nasza kultura i tradycja . </a:t>
            </a:r>
            <a:endParaRPr b="1" sz="2400">
              <a:solidFill>
                <a:srgbClr val="000000"/>
              </a:solidFill>
              <a:latin typeface="Merriweather"/>
              <a:ea typeface="Merriweather"/>
              <a:cs typeface="Merriweather"/>
              <a:sym typeface="Merriweather"/>
            </a:endParaRPr>
          </a:p>
          <a:p>
            <a:pPr indent="0" lvl="0" marL="0" rtl="0" algn="ctr">
              <a:spcBef>
                <a:spcPts val="0"/>
              </a:spcBef>
              <a:spcAft>
                <a:spcPts val="0"/>
              </a:spcAft>
              <a:buNone/>
            </a:pPr>
            <a:r>
              <a:t/>
            </a:r>
            <a:endParaRPr b="1" sz="1800">
              <a:solidFill>
                <a:srgbClr val="000000"/>
              </a:solidFill>
              <a:latin typeface="Merriweather"/>
              <a:ea typeface="Merriweather"/>
              <a:cs typeface="Merriweather"/>
              <a:sym typeface="Merriweather"/>
            </a:endParaRPr>
          </a:p>
        </p:txBody>
      </p:sp>
      <p:pic>
        <p:nvPicPr>
          <p:cNvPr id="247" name="Google Shape;247;p40"/>
          <p:cNvPicPr preferRelativeResize="0"/>
          <p:nvPr/>
        </p:nvPicPr>
        <p:blipFill>
          <a:blip r:embed="rId3">
            <a:alphaModFix/>
          </a:blip>
          <a:stretch>
            <a:fillRect/>
          </a:stretch>
        </p:blipFill>
        <p:spPr>
          <a:xfrm>
            <a:off x="0" y="0"/>
            <a:ext cx="3061299" cy="1685575"/>
          </a:xfrm>
          <a:prstGeom prst="rect">
            <a:avLst/>
          </a:prstGeom>
          <a:noFill/>
          <a:ln>
            <a:noFill/>
          </a:ln>
        </p:spPr>
      </p:pic>
      <p:pic>
        <p:nvPicPr>
          <p:cNvPr id="248" name="Google Shape;248;p40"/>
          <p:cNvPicPr preferRelativeResize="0"/>
          <p:nvPr/>
        </p:nvPicPr>
        <p:blipFill>
          <a:blip r:embed="rId4">
            <a:alphaModFix/>
          </a:blip>
          <a:stretch>
            <a:fillRect/>
          </a:stretch>
        </p:blipFill>
        <p:spPr>
          <a:xfrm>
            <a:off x="3061300" y="0"/>
            <a:ext cx="3234850" cy="1685575"/>
          </a:xfrm>
          <a:prstGeom prst="rect">
            <a:avLst/>
          </a:prstGeom>
          <a:noFill/>
          <a:ln>
            <a:noFill/>
          </a:ln>
        </p:spPr>
      </p:pic>
      <p:pic>
        <p:nvPicPr>
          <p:cNvPr id="249" name="Google Shape;249;p40"/>
          <p:cNvPicPr preferRelativeResize="0"/>
          <p:nvPr/>
        </p:nvPicPr>
        <p:blipFill>
          <a:blip r:embed="rId5">
            <a:alphaModFix/>
          </a:blip>
          <a:stretch>
            <a:fillRect/>
          </a:stretch>
        </p:blipFill>
        <p:spPr>
          <a:xfrm>
            <a:off x="-61975" y="3457925"/>
            <a:ext cx="2847851" cy="1685575"/>
          </a:xfrm>
          <a:prstGeom prst="rect">
            <a:avLst/>
          </a:prstGeom>
          <a:noFill/>
          <a:ln>
            <a:noFill/>
          </a:ln>
        </p:spPr>
      </p:pic>
      <p:pic>
        <p:nvPicPr>
          <p:cNvPr id="250" name="Google Shape;250;p40"/>
          <p:cNvPicPr preferRelativeResize="0"/>
          <p:nvPr/>
        </p:nvPicPr>
        <p:blipFill>
          <a:blip r:embed="rId6">
            <a:alphaModFix/>
          </a:blip>
          <a:stretch>
            <a:fillRect/>
          </a:stretch>
        </p:blipFill>
        <p:spPr>
          <a:xfrm>
            <a:off x="6296150" y="3457925"/>
            <a:ext cx="2847850" cy="1685574"/>
          </a:xfrm>
          <a:prstGeom prst="rect">
            <a:avLst/>
          </a:prstGeom>
          <a:noFill/>
          <a:ln>
            <a:noFill/>
          </a:ln>
        </p:spPr>
      </p:pic>
      <p:pic>
        <p:nvPicPr>
          <p:cNvPr id="251" name="Google Shape;251;p40"/>
          <p:cNvPicPr preferRelativeResize="0"/>
          <p:nvPr/>
        </p:nvPicPr>
        <p:blipFill>
          <a:blip r:embed="rId7">
            <a:alphaModFix/>
          </a:blip>
          <a:stretch>
            <a:fillRect/>
          </a:stretch>
        </p:blipFill>
        <p:spPr>
          <a:xfrm>
            <a:off x="2642675" y="3457925"/>
            <a:ext cx="3653475" cy="1685575"/>
          </a:xfrm>
          <a:prstGeom prst="rect">
            <a:avLst/>
          </a:prstGeom>
          <a:noFill/>
          <a:ln>
            <a:noFill/>
          </a:ln>
        </p:spPr>
      </p:pic>
      <p:pic>
        <p:nvPicPr>
          <p:cNvPr id="252" name="Google Shape;252;p40"/>
          <p:cNvPicPr preferRelativeResize="0"/>
          <p:nvPr/>
        </p:nvPicPr>
        <p:blipFill>
          <a:blip r:embed="rId8">
            <a:alphaModFix/>
          </a:blip>
          <a:stretch>
            <a:fillRect/>
          </a:stretch>
        </p:blipFill>
        <p:spPr>
          <a:xfrm>
            <a:off x="6296150" y="0"/>
            <a:ext cx="2847850" cy="1747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46"/>
                                        </p:tgtEl>
                                        <p:attrNameLst>
                                          <p:attrName>style.visibility</p:attrName>
                                        </p:attrNameLst>
                                      </p:cBhvr>
                                      <p:to>
                                        <p:strVal val="visible"/>
                                      </p:to>
                                    </p:set>
                                    <p:anim calcmode="lin" valueType="num">
                                      <p:cBhvr additive="base">
                                        <p:cTn dur="1000"/>
                                        <p:tgtEl>
                                          <p:spTgt spid="246"/>
                                        </p:tgtEl>
                                        <p:attrNameLst>
                                          <p:attrName>ppt_w</p:attrName>
                                        </p:attrNameLst>
                                      </p:cBhvr>
                                      <p:tavLst>
                                        <p:tav fmla="" tm="0">
                                          <p:val>
                                            <p:strVal val="0"/>
                                          </p:val>
                                        </p:tav>
                                        <p:tav fmla="" tm="100000">
                                          <p:val>
                                            <p:strVal val="#ppt_w"/>
                                          </p:val>
                                        </p:tav>
                                      </p:tavLst>
                                    </p:anim>
                                    <p:anim calcmode="lin" valueType="num">
                                      <p:cBhvr additive="base">
                                        <p:cTn dur="1000"/>
                                        <p:tgtEl>
                                          <p:spTgt spid="24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247"/>
                                        </p:tgtEl>
                                        <p:attrNameLst>
                                          <p:attrName>style.visibility</p:attrName>
                                        </p:attrNameLst>
                                      </p:cBhvr>
                                      <p:to>
                                        <p:strVal val="visible"/>
                                      </p:to>
                                    </p:set>
                                    <p:anim calcmode="lin" valueType="num">
                                      <p:cBhvr additive="base">
                                        <p:cTn dur="1000"/>
                                        <p:tgtEl>
                                          <p:spTgt spid="24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248"/>
                                        </p:tgtEl>
                                        <p:attrNameLst>
                                          <p:attrName>style.visibility</p:attrName>
                                        </p:attrNameLst>
                                      </p:cBhvr>
                                      <p:to>
                                        <p:strVal val="visible"/>
                                      </p:to>
                                    </p:set>
                                    <p:anim calcmode="lin" valueType="num">
                                      <p:cBhvr additive="base">
                                        <p:cTn dur="1000"/>
                                        <p:tgtEl>
                                          <p:spTgt spid="24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252"/>
                                        </p:tgtEl>
                                        <p:attrNameLst>
                                          <p:attrName>style.visibility</p:attrName>
                                        </p:attrNameLst>
                                      </p:cBhvr>
                                      <p:to>
                                        <p:strVal val="visible"/>
                                      </p:to>
                                    </p:set>
                                    <p:anim calcmode="lin" valueType="num">
                                      <p:cBhvr additive="base">
                                        <p:cTn dur="1000"/>
                                        <p:tgtEl>
                                          <p:spTgt spid="25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9"/>
                                        </p:tgtEl>
                                        <p:attrNameLst>
                                          <p:attrName>style.visibility</p:attrName>
                                        </p:attrNameLst>
                                      </p:cBhvr>
                                      <p:to>
                                        <p:strVal val="visible"/>
                                      </p:to>
                                    </p:set>
                                    <p:anim calcmode="lin" valueType="num">
                                      <p:cBhvr additive="base">
                                        <p:cTn dur="1000"/>
                                        <p:tgtEl>
                                          <p:spTgt spid="24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1"/>
                                        </p:tgtEl>
                                        <p:attrNameLst>
                                          <p:attrName>style.visibility</p:attrName>
                                        </p:attrNameLst>
                                      </p:cBhvr>
                                      <p:to>
                                        <p:strVal val="visible"/>
                                      </p:to>
                                    </p:set>
                                    <p:anim calcmode="lin" valueType="num">
                                      <p:cBhvr additive="base">
                                        <p:cTn dur="1000"/>
                                        <p:tgtEl>
                                          <p:spTgt spid="25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0"/>
                                        </p:tgtEl>
                                        <p:attrNameLst>
                                          <p:attrName>style.visibility</p:attrName>
                                        </p:attrNameLst>
                                      </p:cBhvr>
                                      <p:to>
                                        <p:strVal val="visible"/>
                                      </p:to>
                                    </p:set>
                                    <p:anim calcmode="lin" valueType="num">
                                      <p:cBhvr additive="base">
                                        <p:cTn dur="1000"/>
                                        <p:tgtEl>
                                          <p:spTgt spid="25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41"/>
          <p:cNvSpPr txBox="1"/>
          <p:nvPr>
            <p:ph type="title"/>
          </p:nvPr>
        </p:nvSpPr>
        <p:spPr>
          <a:xfrm>
            <a:off x="311700" y="3549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pl">
                <a:solidFill>
                  <a:srgbClr val="CC0000"/>
                </a:solidFill>
                <a:latin typeface="Comic Sans MS"/>
                <a:ea typeface="Comic Sans MS"/>
                <a:cs typeface="Comic Sans MS"/>
                <a:sym typeface="Comic Sans MS"/>
              </a:rPr>
              <a:t>PIEŚNI PATRIOTYCZNE</a:t>
            </a:r>
            <a:endParaRPr/>
          </a:p>
        </p:txBody>
      </p:sp>
      <p:pic>
        <p:nvPicPr>
          <p:cNvPr id="258" name="Google Shape;258;p41"/>
          <p:cNvPicPr preferRelativeResize="0"/>
          <p:nvPr/>
        </p:nvPicPr>
        <p:blipFill>
          <a:blip r:embed="rId3">
            <a:alphaModFix/>
          </a:blip>
          <a:stretch>
            <a:fillRect/>
          </a:stretch>
        </p:blipFill>
        <p:spPr>
          <a:xfrm>
            <a:off x="1804650" y="1435350"/>
            <a:ext cx="5911423" cy="36419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5"/>
          <p:cNvPicPr preferRelativeResize="0"/>
          <p:nvPr/>
        </p:nvPicPr>
        <p:blipFill>
          <a:blip r:embed="rId3">
            <a:alphaModFix/>
          </a:blip>
          <a:stretch>
            <a:fillRect/>
          </a:stretch>
        </p:blipFill>
        <p:spPr>
          <a:xfrm>
            <a:off x="0" y="0"/>
            <a:ext cx="9144000" cy="5143499"/>
          </a:xfrm>
          <a:prstGeom prst="rect">
            <a:avLst/>
          </a:prstGeom>
          <a:noFill/>
          <a:ln>
            <a:noFill/>
          </a:ln>
        </p:spPr>
      </p:pic>
      <p:sp>
        <p:nvSpPr>
          <p:cNvPr id="66" name="Google Shape;66;p15"/>
          <p:cNvSpPr txBox="1"/>
          <p:nvPr/>
        </p:nvSpPr>
        <p:spPr>
          <a:xfrm>
            <a:off x="6252675" y="2088150"/>
            <a:ext cx="2970600" cy="291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l" sz="1700">
                <a:latin typeface="Merriweather"/>
                <a:ea typeface="Merriweather"/>
                <a:cs typeface="Merriweather"/>
                <a:sym typeface="Merriweather"/>
              </a:rPr>
              <a:t>W 1795 roku Polska przestała istnieć. Trzy państwa zaborcze : Rosja, Niemcy i Austria podzieliły się ziemiami.</a:t>
            </a:r>
            <a:r>
              <a:rPr b="1" lang="pl" sz="1700">
                <a:latin typeface="Merriweather"/>
                <a:ea typeface="Merriweather"/>
                <a:cs typeface="Merriweather"/>
                <a:sym typeface="Merriweather"/>
              </a:rPr>
              <a:t> Wielu Polaków urodziło się i zmarło nie we własnym kraju.   </a:t>
            </a:r>
            <a:r>
              <a:rPr b="1" lang="pl" sz="1650">
                <a:highlight>
                  <a:srgbClr val="F6F6F6"/>
                </a:highlight>
                <a:latin typeface="Merriweather"/>
                <a:ea typeface="Merriweather"/>
                <a:cs typeface="Merriweather"/>
                <a:sym typeface="Merriweather"/>
              </a:rPr>
              <a:t>W 1918 r. państwo polskie odrodziło się i wybiło na niepodległość.</a:t>
            </a:r>
            <a:endParaRPr b="1" sz="1650">
              <a:highlight>
                <a:srgbClr val="F6F6F6"/>
              </a:highlight>
              <a:latin typeface="Merriweather"/>
              <a:ea typeface="Merriweather"/>
              <a:cs typeface="Merriweather"/>
              <a:sym typeface="Merriweather"/>
            </a:endParaRPr>
          </a:p>
          <a:p>
            <a:pPr indent="0" lvl="0" marL="0" rtl="0" algn="ctr">
              <a:spcBef>
                <a:spcPts val="0"/>
              </a:spcBef>
              <a:spcAft>
                <a:spcPts val="0"/>
              </a:spcAft>
              <a:buNone/>
            </a:pPr>
            <a:r>
              <a:t/>
            </a:r>
            <a:endParaRPr b="1" sz="1700">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66"/>
                                        </p:tgtEl>
                                        <p:attrNameLst>
                                          <p:attrName>style.visibility</p:attrName>
                                        </p:attrNameLst>
                                      </p:cBhvr>
                                      <p:to>
                                        <p:strVal val="visible"/>
                                      </p:to>
                                    </p:set>
                                    <p:animEffect filter="fade" transition="in">
                                      <p:cBhvr>
                                        <p:cTn dur="1000"/>
                                        <p:tgtEl>
                                          <p:spTgt spid="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2"/>
          <p:cNvSpPr txBox="1"/>
          <p:nvPr/>
        </p:nvSpPr>
        <p:spPr>
          <a:xfrm>
            <a:off x="0" y="0"/>
            <a:ext cx="9080100" cy="109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pl" sz="3100"/>
              <a:t>“Rota”</a:t>
            </a:r>
            <a:r>
              <a:rPr lang="pl" sz="2700"/>
              <a:t>  </a:t>
            </a:r>
            <a:endParaRPr sz="2700"/>
          </a:p>
          <a:p>
            <a:pPr indent="0" lvl="0" marL="0" rtl="0" algn="ctr">
              <a:spcBef>
                <a:spcPts val="0"/>
              </a:spcBef>
              <a:spcAft>
                <a:spcPts val="0"/>
              </a:spcAft>
              <a:buNone/>
            </a:pPr>
            <a:r>
              <a:rPr lang="pl" sz="1800" u="sng">
                <a:solidFill>
                  <a:schemeClr val="hlink"/>
                </a:solidFill>
                <a:hlinkClick r:id="rId3"/>
              </a:rPr>
              <a:t>https://www.youtube.com/watch?v=o_VL6ZYv2bE</a:t>
            </a:r>
            <a:r>
              <a:rPr lang="pl" sz="1800"/>
              <a:t>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p:txBody>
      </p:sp>
      <p:pic>
        <p:nvPicPr>
          <p:cNvPr id="264" name="Google Shape;264;p42"/>
          <p:cNvPicPr preferRelativeResize="0"/>
          <p:nvPr/>
        </p:nvPicPr>
        <p:blipFill>
          <a:blip r:embed="rId4">
            <a:alphaModFix/>
          </a:blip>
          <a:stretch>
            <a:fillRect/>
          </a:stretch>
        </p:blipFill>
        <p:spPr>
          <a:xfrm>
            <a:off x="1626888" y="929625"/>
            <a:ext cx="5890225" cy="44176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3"/>
          <p:cNvSpPr txBox="1"/>
          <p:nvPr>
            <p:ph type="title"/>
          </p:nvPr>
        </p:nvSpPr>
        <p:spPr>
          <a:xfrm>
            <a:off x="311700" y="158025"/>
            <a:ext cx="8520600" cy="1048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i="1" lang="pl" sz="2600"/>
              <a:t>“Wojenko, wojenko”</a:t>
            </a:r>
            <a:r>
              <a:rPr i="1" lang="pl" sz="2200"/>
              <a:t> </a:t>
            </a:r>
            <a:endParaRPr i="1" sz="2200"/>
          </a:p>
          <a:p>
            <a:pPr indent="0" lvl="0" marL="0" rtl="0" algn="ctr">
              <a:spcBef>
                <a:spcPts val="0"/>
              </a:spcBef>
              <a:spcAft>
                <a:spcPts val="0"/>
              </a:spcAft>
              <a:buClr>
                <a:schemeClr val="dk1"/>
              </a:buClr>
              <a:buSzPts val="1100"/>
              <a:buFont typeface="Arial"/>
              <a:buNone/>
            </a:pPr>
            <a:r>
              <a:rPr lang="pl" sz="1800"/>
              <a:t> </a:t>
            </a:r>
            <a:r>
              <a:rPr lang="pl" sz="1700" u="sng">
                <a:solidFill>
                  <a:schemeClr val="accent5"/>
                </a:solidFill>
                <a:hlinkClick r:id="rId3">
                  <a:extLst>
                    <a:ext uri="{A12FA001-AC4F-418D-AE19-62706E023703}">
                      <ahyp:hlinkClr val="tx"/>
                    </a:ext>
                  </a:extLst>
                </a:hlinkClick>
              </a:rPr>
              <a:t>https://www.youtube.com/watch?v=OgUcbGd7QMs</a:t>
            </a:r>
            <a:endParaRPr sz="1700"/>
          </a:p>
          <a:p>
            <a:pPr indent="0" lvl="0" marL="0" rtl="0" algn="ctr">
              <a:spcBef>
                <a:spcPts val="0"/>
              </a:spcBef>
              <a:spcAft>
                <a:spcPts val="0"/>
              </a:spcAft>
              <a:buNone/>
            </a:pPr>
            <a:r>
              <a:t/>
            </a:r>
            <a:endParaRPr/>
          </a:p>
        </p:txBody>
      </p:sp>
      <p:pic>
        <p:nvPicPr>
          <p:cNvPr id="270" name="Google Shape;270;p43"/>
          <p:cNvPicPr preferRelativeResize="0"/>
          <p:nvPr/>
        </p:nvPicPr>
        <p:blipFill rotWithShape="1">
          <a:blip r:embed="rId4">
            <a:alphaModFix/>
          </a:blip>
          <a:srcRect b="-22472" l="2230" r="-2230" t="16719"/>
          <a:stretch/>
        </p:blipFill>
        <p:spPr>
          <a:xfrm>
            <a:off x="2223988" y="862025"/>
            <a:ext cx="4696025" cy="653712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4"/>
          <p:cNvSpPr txBox="1"/>
          <p:nvPr>
            <p:ph type="title"/>
          </p:nvPr>
        </p:nvSpPr>
        <p:spPr>
          <a:xfrm>
            <a:off x="71850" y="0"/>
            <a:ext cx="9144000" cy="2413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7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t/>
            </a:r>
            <a:endParaRPr sz="1800"/>
          </a:p>
          <a:p>
            <a:pPr indent="0" lvl="0" marL="0" rtl="0" algn="l">
              <a:spcBef>
                <a:spcPts val="0"/>
              </a:spcBef>
              <a:spcAft>
                <a:spcPts val="0"/>
              </a:spcAft>
              <a:buClr>
                <a:schemeClr val="dk1"/>
              </a:buClr>
              <a:buSzPts val="1100"/>
              <a:buFont typeface="Arial"/>
              <a:buNone/>
            </a:pPr>
            <a:r>
              <a:t/>
            </a:r>
            <a:endParaRPr sz="2000"/>
          </a:p>
          <a:p>
            <a:pPr indent="0" lvl="0" marL="0" rtl="0" algn="ctr">
              <a:spcBef>
                <a:spcPts val="0"/>
              </a:spcBef>
              <a:spcAft>
                <a:spcPts val="0"/>
              </a:spcAft>
              <a:buNone/>
            </a:pPr>
            <a:r>
              <a:rPr i="1" lang="pl" sz="2700"/>
              <a:t>“Tu wszędzie jest moja ojczyzna”</a:t>
            </a:r>
            <a:r>
              <a:rPr lang="pl" sz="2700"/>
              <a:t> </a:t>
            </a:r>
            <a:endParaRPr sz="2700"/>
          </a:p>
          <a:p>
            <a:pPr indent="0" lvl="0" marL="0" rtl="0" algn="ctr">
              <a:spcBef>
                <a:spcPts val="0"/>
              </a:spcBef>
              <a:spcAft>
                <a:spcPts val="0"/>
              </a:spcAft>
              <a:buNone/>
            </a:pPr>
            <a:r>
              <a:t/>
            </a:r>
            <a:endParaRPr sz="2200"/>
          </a:p>
          <a:p>
            <a:pPr indent="0" lvl="0" marL="0" rtl="0" algn="ctr">
              <a:spcBef>
                <a:spcPts val="0"/>
              </a:spcBef>
              <a:spcAft>
                <a:spcPts val="0"/>
              </a:spcAft>
              <a:buClr>
                <a:schemeClr val="dk1"/>
              </a:buClr>
              <a:buSzPts val="1100"/>
              <a:buFont typeface="Arial"/>
              <a:buNone/>
            </a:pPr>
            <a:r>
              <a:rPr lang="pl" sz="1800" u="sng">
                <a:solidFill>
                  <a:schemeClr val="accent5"/>
                </a:solidFill>
                <a:hlinkClick r:id="rId3">
                  <a:extLst>
                    <a:ext uri="{A12FA001-AC4F-418D-AE19-62706E023703}">
                      <ahyp:hlinkClr val="tx"/>
                    </a:ext>
                  </a:extLst>
                </a:hlinkClick>
              </a:rPr>
              <a:t>https://www.youtube.com/watch?v=0V_qfY5F3Xc</a:t>
            </a:r>
            <a:r>
              <a:rPr lang="pl" sz="1800"/>
              <a:t> </a:t>
            </a:r>
            <a:endParaRPr sz="1800"/>
          </a:p>
          <a:p>
            <a:pPr indent="0" lvl="0" marL="0" rtl="0" algn="ctr">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81" name="Google Shape;281;p45"/>
          <p:cNvPicPr preferRelativeResize="0"/>
          <p:nvPr/>
        </p:nvPicPr>
        <p:blipFill>
          <a:blip r:embed="rId3">
            <a:alphaModFix/>
          </a:blip>
          <a:stretch>
            <a:fillRect/>
          </a:stretch>
        </p:blipFill>
        <p:spPr>
          <a:xfrm>
            <a:off x="0" y="0"/>
            <a:ext cx="9143999" cy="515922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6"/>
          <p:cNvSpPr txBox="1"/>
          <p:nvPr>
            <p:ph type="title"/>
          </p:nvPr>
        </p:nvSpPr>
        <p:spPr>
          <a:xfrm>
            <a:off x="0" y="0"/>
            <a:ext cx="8923800" cy="48213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pl" sz="1650" u="sng">
                <a:solidFill>
                  <a:srgbClr val="000000"/>
                </a:solidFill>
                <a:highlight>
                  <a:srgbClr val="F6F6F6"/>
                </a:highlight>
                <a:latin typeface="Merriweather"/>
                <a:ea typeface="Merriweather"/>
                <a:cs typeface="Merriweather"/>
                <a:sym typeface="Merriweather"/>
              </a:rPr>
              <a:t>Odzyskanie niepodległości.</a:t>
            </a:r>
            <a:endParaRPr b="1" sz="1650" u="sng">
              <a:solidFill>
                <a:srgbClr val="000000"/>
              </a:solidFill>
              <a:highlight>
                <a:srgbClr val="F6F6F6"/>
              </a:highlight>
              <a:latin typeface="Merriweather"/>
              <a:ea typeface="Merriweather"/>
              <a:cs typeface="Merriweather"/>
              <a:sym typeface="Merriweather"/>
            </a:endParaRPr>
          </a:p>
          <a:p>
            <a:pPr indent="0" lvl="0" marL="0" rtl="0" algn="ctr">
              <a:lnSpc>
                <a:spcPct val="115000"/>
              </a:lnSpc>
              <a:spcBef>
                <a:spcPts val="1100"/>
              </a:spcBef>
              <a:spcAft>
                <a:spcPts val="0"/>
              </a:spcAft>
              <a:buClr>
                <a:schemeClr val="dk1"/>
              </a:buClr>
              <a:buSzPts val="1100"/>
              <a:buFont typeface="Arial"/>
              <a:buNone/>
            </a:pPr>
            <a:r>
              <a:rPr b="1" lang="pl" sz="1650">
                <a:solidFill>
                  <a:srgbClr val="000000"/>
                </a:solidFill>
                <a:highlight>
                  <a:srgbClr val="F6F6F6"/>
                </a:highlight>
                <a:latin typeface="Merriweather"/>
                <a:ea typeface="Merriweather"/>
                <a:cs typeface="Merriweather"/>
                <a:sym typeface="Merriweather"/>
              </a:rPr>
              <a:t>Jesienią 1918 r. dobiegała końca I wojna światowa, która przyniosła klęskę Niemiec i Austro-Węgier. Rosja pogrążyła się w zamęcie rewolucji i wojnie domowej,  monarchia austro-węgierska rozpadała się,a Niemcy uginały się pod naporem wojsk Ententy.Dla Polaków była to niepowtarzalna szansa, aby móc odzyskać niepodległość.Widząc klęskę zaborców, Polacy zaczęli przejmować władzę wojskową, odbudowując Polskę.</a:t>
            </a:r>
            <a:endParaRPr b="1" sz="1650">
              <a:solidFill>
                <a:srgbClr val="000000"/>
              </a:solidFill>
              <a:highlight>
                <a:srgbClr val="F6F6F6"/>
              </a:highlight>
              <a:latin typeface="Merriweather"/>
              <a:ea typeface="Merriweather"/>
              <a:cs typeface="Merriweather"/>
              <a:sym typeface="Merriweather"/>
            </a:endParaRPr>
          </a:p>
          <a:p>
            <a:pPr indent="0" lvl="0" marL="0" rtl="0" algn="just">
              <a:lnSpc>
                <a:spcPct val="115000"/>
              </a:lnSpc>
              <a:spcBef>
                <a:spcPts val="1100"/>
              </a:spcBef>
              <a:spcAft>
                <a:spcPts val="0"/>
              </a:spcAft>
              <a:buClr>
                <a:schemeClr val="dk1"/>
              </a:buClr>
              <a:buSzPts val="1100"/>
              <a:buFont typeface="Arial"/>
              <a:buNone/>
            </a:pPr>
            <a:r>
              <a:t/>
            </a:r>
            <a:endParaRPr sz="1050">
              <a:solidFill>
                <a:srgbClr val="555555"/>
              </a:solidFill>
              <a:highlight>
                <a:srgbClr val="F6F6F6"/>
              </a:highlight>
            </a:endParaRPr>
          </a:p>
          <a:p>
            <a:pPr indent="0" lvl="0" marL="0" rtl="0" algn="just">
              <a:lnSpc>
                <a:spcPct val="115000"/>
              </a:lnSpc>
              <a:spcBef>
                <a:spcPts val="1100"/>
              </a:spcBef>
              <a:spcAft>
                <a:spcPts val="0"/>
              </a:spcAft>
              <a:buClr>
                <a:schemeClr val="dk1"/>
              </a:buClr>
              <a:buSzPts val="1100"/>
              <a:buFont typeface="Arial"/>
              <a:buNone/>
            </a:pPr>
            <a:r>
              <a:t/>
            </a:r>
            <a:endParaRPr i="1" sz="1050">
              <a:solidFill>
                <a:srgbClr val="555555"/>
              </a:solidFill>
              <a:highlight>
                <a:srgbClr val="F6F6F6"/>
              </a:highlight>
            </a:endParaRPr>
          </a:p>
          <a:p>
            <a:pPr indent="0" lvl="0" marL="0" rtl="0" algn="l">
              <a:spcBef>
                <a:spcPts val="1100"/>
              </a:spcBef>
              <a:spcAft>
                <a:spcPts val="0"/>
              </a:spcAft>
              <a:buNone/>
            </a:pPr>
            <a:r>
              <a:t/>
            </a:r>
            <a:endParaRPr/>
          </a:p>
        </p:txBody>
      </p:sp>
      <p:pic>
        <p:nvPicPr>
          <p:cNvPr id="72" name="Google Shape;72;p16"/>
          <p:cNvPicPr preferRelativeResize="0"/>
          <p:nvPr/>
        </p:nvPicPr>
        <p:blipFill>
          <a:blip r:embed="rId3">
            <a:alphaModFix/>
          </a:blip>
          <a:stretch>
            <a:fillRect/>
          </a:stretch>
        </p:blipFill>
        <p:spPr>
          <a:xfrm>
            <a:off x="198300" y="2342450"/>
            <a:ext cx="4263525" cy="2700300"/>
          </a:xfrm>
          <a:prstGeom prst="rect">
            <a:avLst/>
          </a:prstGeom>
          <a:noFill/>
          <a:ln>
            <a:noFill/>
          </a:ln>
        </p:spPr>
      </p:pic>
      <p:pic>
        <p:nvPicPr>
          <p:cNvPr id="73" name="Google Shape;73;p16"/>
          <p:cNvPicPr preferRelativeResize="0"/>
          <p:nvPr/>
        </p:nvPicPr>
        <p:blipFill rotWithShape="1">
          <a:blip r:embed="rId4">
            <a:alphaModFix/>
          </a:blip>
          <a:srcRect b="-3009" l="0" r="0" t="3010"/>
          <a:stretch/>
        </p:blipFill>
        <p:spPr>
          <a:xfrm>
            <a:off x="4660125" y="2342450"/>
            <a:ext cx="4127200" cy="2801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1"/>
                                        </p:tgtEl>
                                        <p:attrNameLst>
                                          <p:attrName>style.visibility</p:attrName>
                                        </p:attrNameLst>
                                      </p:cBhvr>
                                      <p:to>
                                        <p:strVal val="visible"/>
                                      </p:to>
                                    </p:set>
                                    <p:anim calcmode="lin" valueType="num">
                                      <p:cBhvr additive="base">
                                        <p:cTn dur="1000"/>
                                        <p:tgtEl>
                                          <p:spTgt spid="71"/>
                                        </p:tgtEl>
                                        <p:attrNameLst>
                                          <p:attrName>ppt_w</p:attrName>
                                        </p:attrNameLst>
                                      </p:cBhvr>
                                      <p:tavLst>
                                        <p:tav fmla="" tm="0">
                                          <p:val>
                                            <p:strVal val="0"/>
                                          </p:val>
                                        </p:tav>
                                        <p:tav fmla="" tm="100000">
                                          <p:val>
                                            <p:strVal val="#ppt_w"/>
                                          </p:val>
                                        </p:tav>
                                      </p:tavLst>
                                    </p:anim>
                                    <p:anim calcmode="lin" valueType="num">
                                      <p:cBhvr additive="base">
                                        <p:cTn dur="1000"/>
                                        <p:tgtEl>
                                          <p:spTgt spid="7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2"/>
                                        </p:tgtEl>
                                        <p:attrNameLst>
                                          <p:attrName>style.visibility</p:attrName>
                                        </p:attrNameLst>
                                      </p:cBhvr>
                                      <p:to>
                                        <p:strVal val="visible"/>
                                      </p:to>
                                    </p:set>
                                    <p:anim calcmode="lin" valueType="num">
                                      <p:cBhvr additive="base">
                                        <p:cTn dur="1000"/>
                                        <p:tgtEl>
                                          <p:spTgt spid="7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73"/>
                                        </p:tgtEl>
                                        <p:attrNameLst>
                                          <p:attrName>style.visibility</p:attrName>
                                        </p:attrNameLst>
                                      </p:cBhvr>
                                      <p:to>
                                        <p:strVal val="visible"/>
                                      </p:to>
                                    </p:set>
                                    <p:anim calcmode="lin" valueType="num">
                                      <p:cBhvr additive="base">
                                        <p:cTn dur="1000"/>
                                        <p:tgtEl>
                                          <p:spTgt spid="7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7"/>
          <p:cNvSpPr txBox="1"/>
          <p:nvPr>
            <p:ph type="title"/>
          </p:nvPr>
        </p:nvSpPr>
        <p:spPr>
          <a:xfrm>
            <a:off x="311700" y="445025"/>
            <a:ext cx="8520600" cy="14883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100"/>
              </a:spcAft>
              <a:buClr>
                <a:schemeClr val="dk1"/>
              </a:buClr>
              <a:buSzPts val="1100"/>
              <a:buFont typeface="Arial"/>
              <a:buNone/>
            </a:pPr>
            <a:r>
              <a:rPr b="1" lang="pl" sz="1700">
                <a:solidFill>
                  <a:srgbClr val="000000"/>
                </a:solidFill>
                <a:highlight>
                  <a:srgbClr val="F6F6F6"/>
                </a:highlight>
                <a:latin typeface="Merriweather"/>
                <a:ea typeface="Merriweather"/>
                <a:cs typeface="Merriweather"/>
                <a:sym typeface="Merriweather"/>
              </a:rPr>
              <a:t>Polacy zaczęli się organizować. </a:t>
            </a:r>
            <a:r>
              <a:rPr b="1" lang="pl" sz="1700">
                <a:solidFill>
                  <a:srgbClr val="000000"/>
                </a:solidFill>
                <a:highlight>
                  <a:srgbClr val="F6F6F6"/>
                </a:highlight>
                <a:latin typeface="Merriweather"/>
                <a:ea typeface="Merriweather"/>
                <a:cs typeface="Merriweather"/>
                <a:sym typeface="Merriweather"/>
              </a:rPr>
              <a:t>W dniu 28 października 1918 roku w Krakowie utworzyli Polską Komisję Likwidacyjną, która zaczęła przejmować władzę  na terenie Galicji i Śląska Cieszyńskiego. W dniu 1 listopada 1918 r. we Lwowie wybuchły walki polskiej ludności z Ukraińcami.</a:t>
            </a:r>
            <a:endParaRPr b="1" sz="1700">
              <a:solidFill>
                <a:srgbClr val="000000"/>
              </a:solidFill>
              <a:latin typeface="Merriweather"/>
              <a:ea typeface="Merriweather"/>
              <a:cs typeface="Merriweather"/>
              <a:sym typeface="Merriweather"/>
            </a:endParaRPr>
          </a:p>
        </p:txBody>
      </p:sp>
      <p:pic>
        <p:nvPicPr>
          <p:cNvPr id="79" name="Google Shape;79;p17"/>
          <p:cNvPicPr preferRelativeResize="0"/>
          <p:nvPr/>
        </p:nvPicPr>
        <p:blipFill>
          <a:blip r:embed="rId3">
            <a:alphaModFix/>
          </a:blip>
          <a:stretch>
            <a:fillRect/>
          </a:stretch>
        </p:blipFill>
        <p:spPr>
          <a:xfrm>
            <a:off x="212550" y="1933326"/>
            <a:ext cx="4260300" cy="3008025"/>
          </a:xfrm>
          <a:prstGeom prst="rect">
            <a:avLst/>
          </a:prstGeom>
          <a:noFill/>
          <a:ln>
            <a:noFill/>
          </a:ln>
        </p:spPr>
      </p:pic>
      <p:pic>
        <p:nvPicPr>
          <p:cNvPr id="80" name="Google Shape;80;p17"/>
          <p:cNvPicPr preferRelativeResize="0"/>
          <p:nvPr/>
        </p:nvPicPr>
        <p:blipFill>
          <a:blip r:embed="rId4">
            <a:alphaModFix/>
          </a:blip>
          <a:stretch>
            <a:fillRect/>
          </a:stretch>
        </p:blipFill>
        <p:spPr>
          <a:xfrm>
            <a:off x="4572000" y="1983025"/>
            <a:ext cx="4421275" cy="2863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8"/>
                                        </p:tgtEl>
                                        <p:attrNameLst>
                                          <p:attrName>style.visibility</p:attrName>
                                        </p:attrNameLst>
                                      </p:cBhvr>
                                      <p:to>
                                        <p:strVal val="visible"/>
                                      </p:to>
                                    </p:set>
                                    <p:anim calcmode="lin" valueType="num">
                                      <p:cBhvr additive="base">
                                        <p:cTn dur="1000"/>
                                        <p:tgtEl>
                                          <p:spTgt spid="78"/>
                                        </p:tgtEl>
                                        <p:attrNameLst>
                                          <p:attrName>ppt_w</p:attrName>
                                        </p:attrNameLst>
                                      </p:cBhvr>
                                      <p:tavLst>
                                        <p:tav fmla="" tm="0">
                                          <p:val>
                                            <p:strVal val="0"/>
                                          </p:val>
                                        </p:tav>
                                        <p:tav fmla="" tm="100000">
                                          <p:val>
                                            <p:strVal val="#ppt_w"/>
                                          </p:val>
                                        </p:tav>
                                      </p:tavLst>
                                    </p:anim>
                                    <p:anim calcmode="lin" valueType="num">
                                      <p:cBhvr additive="base">
                                        <p:cTn dur="1000"/>
                                        <p:tgtEl>
                                          <p:spTgt spid="7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1000"/>
                                        <p:tgtEl>
                                          <p:spTgt spid="7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000"/>
                                        <p:tgtEl>
                                          <p:spTgt spid="8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8"/>
          <p:cNvSpPr txBox="1"/>
          <p:nvPr>
            <p:ph type="title"/>
          </p:nvPr>
        </p:nvSpPr>
        <p:spPr>
          <a:xfrm>
            <a:off x="336500" y="0"/>
            <a:ext cx="4534200" cy="51435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t/>
            </a:r>
            <a:endParaRPr sz="1650">
              <a:solidFill>
                <a:srgbClr val="000000"/>
              </a:solidFill>
              <a:highlight>
                <a:srgbClr val="F6F6F6"/>
              </a:highlight>
              <a:latin typeface="Merriweather"/>
              <a:ea typeface="Merriweather"/>
              <a:cs typeface="Merriweather"/>
              <a:sym typeface="Merriweather"/>
            </a:endParaRPr>
          </a:p>
          <a:p>
            <a:pPr indent="0" lvl="0" marL="0" rtl="0" algn="ctr">
              <a:lnSpc>
                <a:spcPct val="115000"/>
              </a:lnSpc>
              <a:spcBef>
                <a:spcPts val="1100"/>
              </a:spcBef>
              <a:spcAft>
                <a:spcPts val="0"/>
              </a:spcAft>
              <a:buNone/>
            </a:pPr>
            <a:r>
              <a:t/>
            </a:r>
            <a:endParaRPr b="1" sz="1650">
              <a:solidFill>
                <a:srgbClr val="000000"/>
              </a:solidFill>
              <a:highlight>
                <a:srgbClr val="F6F6F6"/>
              </a:highlight>
              <a:latin typeface="Merriweather"/>
              <a:ea typeface="Merriweather"/>
              <a:cs typeface="Merriweather"/>
              <a:sym typeface="Merriweather"/>
            </a:endParaRPr>
          </a:p>
          <a:p>
            <a:pPr indent="0" lvl="0" marL="0" rtl="0" algn="ctr">
              <a:lnSpc>
                <a:spcPct val="115000"/>
              </a:lnSpc>
              <a:spcBef>
                <a:spcPts val="1100"/>
              </a:spcBef>
              <a:spcAft>
                <a:spcPts val="1100"/>
              </a:spcAft>
              <a:buClr>
                <a:schemeClr val="dk1"/>
              </a:buClr>
              <a:buSzPts val="1100"/>
              <a:buFont typeface="Arial"/>
              <a:buNone/>
            </a:pPr>
            <a:r>
              <a:rPr b="1" lang="pl" sz="1650">
                <a:solidFill>
                  <a:srgbClr val="000000"/>
                </a:solidFill>
                <a:highlight>
                  <a:srgbClr val="F6F6F6"/>
                </a:highlight>
                <a:latin typeface="Merriweather"/>
                <a:ea typeface="Merriweather"/>
                <a:cs typeface="Merriweather"/>
                <a:sym typeface="Merriweather"/>
              </a:rPr>
              <a:t>Również i w naszym regionie - na Lubelszczyźnie - Polacy przejmują inicjatywę . W Lublinie ,w </a:t>
            </a:r>
            <a:r>
              <a:rPr b="1" lang="pl" sz="1650">
                <a:solidFill>
                  <a:srgbClr val="000000"/>
                </a:solidFill>
                <a:highlight>
                  <a:srgbClr val="F6F6F6"/>
                </a:highlight>
                <a:latin typeface="Merriweather"/>
                <a:ea typeface="Merriweather"/>
                <a:cs typeface="Merriweather"/>
                <a:sym typeface="Merriweather"/>
              </a:rPr>
              <a:t> nocy z 6 na 7 listopada powstał Tymczasowy Rząd Ludowy Republiki Polskiej pod kierownictwem Ignacego Daszyńskiego. Równocześnie podległe rządowi oddziały przystąpiły do rozbrajania wojsk okupacyjnych na Lubelszczyźnie i Kielecczyźnie.W tym właśnie czasie 10 listopada 1918  powrócił do Warszawy Józef Piłsudski, więziony przez Niemców. Jego przyjazd wywołał entuzjazm ludność stolicy.</a:t>
            </a:r>
            <a:endParaRPr b="1" sz="3400">
              <a:solidFill>
                <a:srgbClr val="000000"/>
              </a:solidFill>
              <a:latin typeface="Merriweather"/>
              <a:ea typeface="Merriweather"/>
              <a:cs typeface="Merriweather"/>
              <a:sym typeface="Merriweather"/>
            </a:endParaRPr>
          </a:p>
        </p:txBody>
      </p:sp>
      <p:pic>
        <p:nvPicPr>
          <p:cNvPr id="86" name="Google Shape;86;p18"/>
          <p:cNvPicPr preferRelativeResize="0"/>
          <p:nvPr/>
        </p:nvPicPr>
        <p:blipFill>
          <a:blip r:embed="rId3">
            <a:alphaModFix/>
          </a:blip>
          <a:stretch>
            <a:fillRect/>
          </a:stretch>
        </p:blipFill>
        <p:spPr>
          <a:xfrm>
            <a:off x="5023100" y="152400"/>
            <a:ext cx="3503219" cy="4838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85"/>
                                        </p:tgtEl>
                                        <p:attrNameLst>
                                          <p:attrName>style.visibility</p:attrName>
                                        </p:attrNameLst>
                                      </p:cBhvr>
                                      <p:to>
                                        <p:strVal val="visible"/>
                                      </p:to>
                                    </p:set>
                                    <p:anim calcmode="lin" valueType="num">
                                      <p:cBhvr additive="base">
                                        <p:cTn dur="1000"/>
                                        <p:tgtEl>
                                          <p:spTgt spid="85"/>
                                        </p:tgtEl>
                                        <p:attrNameLst>
                                          <p:attrName>ppt_w</p:attrName>
                                        </p:attrNameLst>
                                      </p:cBhvr>
                                      <p:tavLst>
                                        <p:tav fmla="" tm="0">
                                          <p:val>
                                            <p:strVal val="0"/>
                                          </p:val>
                                        </p:tav>
                                        <p:tav fmla="" tm="100000">
                                          <p:val>
                                            <p:strVal val="#ppt_w"/>
                                          </p:val>
                                        </p:tav>
                                      </p:tavLst>
                                    </p:anim>
                                    <p:anim calcmode="lin" valueType="num">
                                      <p:cBhvr additive="base">
                                        <p:cTn dur="1000"/>
                                        <p:tgtEl>
                                          <p:spTgt spid="8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86"/>
                                        </p:tgtEl>
                                        <p:attrNameLst>
                                          <p:attrName>style.visibility</p:attrName>
                                        </p:attrNameLst>
                                      </p:cBhvr>
                                      <p:to>
                                        <p:strVal val="visible"/>
                                      </p:to>
                                    </p:set>
                                    <p:anim calcmode="lin" valueType="num">
                                      <p:cBhvr additive="base">
                                        <p:cTn dur="1000"/>
                                        <p:tgtEl>
                                          <p:spTgt spid="86"/>
                                        </p:tgtEl>
                                        <p:attrNameLst>
                                          <p:attrName>ppt_w</p:attrName>
                                        </p:attrNameLst>
                                      </p:cBhvr>
                                      <p:tavLst>
                                        <p:tav fmla="" tm="0">
                                          <p:val>
                                            <p:strVal val="0"/>
                                          </p:val>
                                        </p:tav>
                                        <p:tav fmla="" tm="100000">
                                          <p:val>
                                            <p:strVal val="#ppt_w"/>
                                          </p:val>
                                        </p:tav>
                                      </p:tavLst>
                                    </p:anim>
                                    <p:anim calcmode="lin" valueType="num">
                                      <p:cBhvr additive="base">
                                        <p:cTn dur="1000"/>
                                        <p:tgtEl>
                                          <p:spTgt spid="8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9"/>
          <p:cNvSpPr txBox="1"/>
          <p:nvPr>
            <p:ph type="title"/>
          </p:nvPr>
        </p:nvSpPr>
        <p:spPr>
          <a:xfrm>
            <a:off x="311700" y="334625"/>
            <a:ext cx="8520600" cy="21069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pl" sz="1650">
                <a:solidFill>
                  <a:srgbClr val="000000"/>
                </a:solidFill>
                <a:highlight>
                  <a:srgbClr val="F6F6F6"/>
                </a:highlight>
                <a:latin typeface="Merriweather"/>
                <a:ea typeface="Merriweather"/>
                <a:cs typeface="Merriweather"/>
                <a:sym typeface="Merriweather"/>
              </a:rPr>
              <a:t>W dniu 11 listopada Rada Regencyjna przekazała Józefowi Piłsudskiemu Naczelne Dowództwo nad Wojskiem Polskim, a trzy dni później przekazała mu całą władzę cywilną. Dzień wcześniej podporządkował mu się również Tymczasowy Rząd Ludowy Republiki Polskiej.Józef Piłsudski powołał nowy centralny rząd. Józef Piłsudski wprowadził bardzo korzystne dla robotników warunki pracy i zapowiedział wybory parlamentarne</a:t>
            </a:r>
            <a:r>
              <a:rPr b="1" lang="pl" sz="1050">
                <a:solidFill>
                  <a:srgbClr val="000000"/>
                </a:solidFill>
                <a:highlight>
                  <a:srgbClr val="F6F6F6"/>
                </a:highlight>
              </a:rPr>
              <a:t>.</a:t>
            </a:r>
            <a:endParaRPr b="1" sz="1050">
              <a:solidFill>
                <a:srgbClr val="000000"/>
              </a:solidFill>
              <a:highlight>
                <a:srgbClr val="F6F6F6"/>
              </a:highlight>
            </a:endParaRPr>
          </a:p>
          <a:p>
            <a:pPr indent="0" lvl="0" marL="0" rtl="0" algn="l">
              <a:spcBef>
                <a:spcPts val="1100"/>
              </a:spcBef>
              <a:spcAft>
                <a:spcPts val="0"/>
              </a:spcAft>
              <a:buNone/>
            </a:pPr>
            <a:r>
              <a:t/>
            </a:r>
            <a:endParaRPr/>
          </a:p>
        </p:txBody>
      </p:sp>
      <p:pic>
        <p:nvPicPr>
          <p:cNvPr id="92" name="Google Shape;92;p19"/>
          <p:cNvPicPr preferRelativeResize="0"/>
          <p:nvPr/>
        </p:nvPicPr>
        <p:blipFill>
          <a:blip r:embed="rId3">
            <a:alphaModFix/>
          </a:blip>
          <a:stretch>
            <a:fillRect/>
          </a:stretch>
        </p:blipFill>
        <p:spPr>
          <a:xfrm>
            <a:off x="412675" y="2370851"/>
            <a:ext cx="4055663" cy="2574350"/>
          </a:xfrm>
          <a:prstGeom prst="rect">
            <a:avLst/>
          </a:prstGeom>
          <a:noFill/>
          <a:ln>
            <a:noFill/>
          </a:ln>
        </p:spPr>
      </p:pic>
      <p:pic>
        <p:nvPicPr>
          <p:cNvPr id="93" name="Google Shape;93;p19"/>
          <p:cNvPicPr preferRelativeResize="0"/>
          <p:nvPr/>
        </p:nvPicPr>
        <p:blipFill>
          <a:blip r:embed="rId4">
            <a:alphaModFix/>
          </a:blip>
          <a:stretch>
            <a:fillRect/>
          </a:stretch>
        </p:blipFill>
        <p:spPr>
          <a:xfrm>
            <a:off x="4824950" y="2321250"/>
            <a:ext cx="3830574" cy="2623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91"/>
                                        </p:tgtEl>
                                        <p:attrNameLst>
                                          <p:attrName>style.visibility</p:attrName>
                                        </p:attrNameLst>
                                      </p:cBhvr>
                                      <p:to>
                                        <p:strVal val="visible"/>
                                      </p:to>
                                    </p:set>
                                    <p:anim calcmode="lin" valueType="num">
                                      <p:cBhvr additive="base">
                                        <p:cTn dur="1000"/>
                                        <p:tgtEl>
                                          <p:spTgt spid="91"/>
                                        </p:tgtEl>
                                        <p:attrNameLst>
                                          <p:attrName>ppt_w</p:attrName>
                                        </p:attrNameLst>
                                      </p:cBhvr>
                                      <p:tavLst>
                                        <p:tav fmla="" tm="0">
                                          <p:val>
                                            <p:strVal val="0"/>
                                          </p:val>
                                        </p:tav>
                                        <p:tav fmla="" tm="100000">
                                          <p:val>
                                            <p:strVal val="#ppt_w"/>
                                          </p:val>
                                        </p:tav>
                                      </p:tavLst>
                                    </p:anim>
                                    <p:anim calcmode="lin" valueType="num">
                                      <p:cBhvr additive="base">
                                        <p:cTn dur="1000"/>
                                        <p:tgtEl>
                                          <p:spTgt spid="9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92"/>
                                        </p:tgtEl>
                                        <p:attrNameLst>
                                          <p:attrName>style.visibility</p:attrName>
                                        </p:attrNameLst>
                                      </p:cBhvr>
                                      <p:to>
                                        <p:strVal val="visible"/>
                                      </p:to>
                                    </p:set>
                                    <p:anim calcmode="lin" valueType="num">
                                      <p:cBhvr additive="base">
                                        <p:cTn dur="1000"/>
                                        <p:tgtEl>
                                          <p:spTgt spid="9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93"/>
                                        </p:tgtEl>
                                        <p:attrNameLst>
                                          <p:attrName>style.visibility</p:attrName>
                                        </p:attrNameLst>
                                      </p:cBhvr>
                                      <p:to>
                                        <p:strVal val="visible"/>
                                      </p:to>
                                    </p:set>
                                    <p:anim calcmode="lin" valueType="num">
                                      <p:cBhvr additive="base">
                                        <p:cTn dur="1000"/>
                                        <p:tgtEl>
                                          <p:spTgt spid="9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20"/>
          <p:cNvSpPr txBox="1"/>
          <p:nvPr>
            <p:ph type="title"/>
          </p:nvPr>
        </p:nvSpPr>
        <p:spPr>
          <a:xfrm>
            <a:off x="0" y="565525"/>
            <a:ext cx="4120200" cy="4200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pl" sz="2100">
                <a:solidFill>
                  <a:srgbClr val="000000"/>
                </a:solidFill>
                <a:highlight>
                  <a:srgbClr val="FFFFFF"/>
                </a:highlight>
                <a:latin typeface="Merriweather"/>
                <a:ea typeface="Merriweather"/>
                <a:cs typeface="Merriweather"/>
                <a:sym typeface="Merriweather"/>
              </a:rPr>
              <a:t>Polacy przejmowali władzę , tworzyli administrację , rozbrajali obce oddziały wojskowe.Józef Piłsudski wszędzie był entuzjastycznie witany przez Polaków.</a:t>
            </a:r>
            <a:endParaRPr b="1" sz="2100">
              <a:solidFill>
                <a:srgbClr val="000000"/>
              </a:solidFill>
              <a:highlight>
                <a:srgbClr val="FFFFFF"/>
              </a:highlight>
              <a:latin typeface="Merriweather"/>
              <a:ea typeface="Merriweather"/>
              <a:cs typeface="Merriweather"/>
              <a:sym typeface="Merriweather"/>
            </a:endParaRPr>
          </a:p>
          <a:p>
            <a:pPr indent="0" lvl="0" marL="0" rtl="0" algn="ctr">
              <a:spcBef>
                <a:spcPts val="0"/>
              </a:spcBef>
              <a:spcAft>
                <a:spcPts val="0"/>
              </a:spcAft>
              <a:buNone/>
            </a:pPr>
            <a:r>
              <a:rPr b="1" lang="pl" sz="2100">
                <a:solidFill>
                  <a:srgbClr val="000000"/>
                </a:solidFill>
                <a:highlight>
                  <a:srgbClr val="FFFFFF"/>
                </a:highlight>
                <a:latin typeface="Merriweather"/>
                <a:ea typeface="Merriweather"/>
                <a:cs typeface="Merriweather"/>
                <a:sym typeface="Merriweather"/>
              </a:rPr>
              <a:t>22 listopada został Tymczasowym Naczelnikiem Państwa.</a:t>
            </a:r>
            <a:r>
              <a:rPr b="1" lang="pl" sz="2100">
                <a:solidFill>
                  <a:srgbClr val="000000"/>
                </a:solidFill>
                <a:highlight>
                  <a:srgbClr val="FFFFFF"/>
                </a:highlight>
                <a:latin typeface="Merriweather"/>
                <a:ea typeface="Merriweather"/>
                <a:cs typeface="Merriweather"/>
                <a:sym typeface="Merriweather"/>
              </a:rPr>
              <a:t> </a:t>
            </a:r>
            <a:endParaRPr b="1" sz="2100">
              <a:solidFill>
                <a:srgbClr val="000000"/>
              </a:solidFill>
              <a:latin typeface="Merriweather"/>
              <a:ea typeface="Merriweather"/>
              <a:cs typeface="Merriweather"/>
              <a:sym typeface="Merriweather"/>
            </a:endParaRPr>
          </a:p>
        </p:txBody>
      </p:sp>
      <p:pic>
        <p:nvPicPr>
          <p:cNvPr id="99" name="Google Shape;99;p20"/>
          <p:cNvPicPr preferRelativeResize="0"/>
          <p:nvPr/>
        </p:nvPicPr>
        <p:blipFill>
          <a:blip r:embed="rId3">
            <a:alphaModFix/>
          </a:blip>
          <a:stretch>
            <a:fillRect/>
          </a:stretch>
        </p:blipFill>
        <p:spPr>
          <a:xfrm>
            <a:off x="4052900" y="1013550"/>
            <a:ext cx="5017925" cy="311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98"/>
                                        </p:tgtEl>
                                        <p:attrNameLst>
                                          <p:attrName>style.visibility</p:attrName>
                                        </p:attrNameLst>
                                      </p:cBhvr>
                                      <p:to>
                                        <p:strVal val="visible"/>
                                      </p:to>
                                    </p:set>
                                    <p:anim calcmode="lin" valueType="num">
                                      <p:cBhvr additive="base">
                                        <p:cTn dur="1000"/>
                                        <p:tgtEl>
                                          <p:spTgt spid="98"/>
                                        </p:tgtEl>
                                        <p:attrNameLst>
                                          <p:attrName>ppt_w</p:attrName>
                                        </p:attrNameLst>
                                      </p:cBhvr>
                                      <p:tavLst>
                                        <p:tav fmla="" tm="0">
                                          <p:val>
                                            <p:strVal val="0"/>
                                          </p:val>
                                        </p:tav>
                                        <p:tav fmla="" tm="100000">
                                          <p:val>
                                            <p:strVal val="#ppt_w"/>
                                          </p:val>
                                        </p:tav>
                                      </p:tavLst>
                                    </p:anim>
                                    <p:anim calcmode="lin" valueType="num">
                                      <p:cBhvr additive="base">
                                        <p:cTn dur="1000"/>
                                        <p:tgtEl>
                                          <p:spTgt spid="9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99"/>
                                        </p:tgtEl>
                                        <p:attrNameLst>
                                          <p:attrName>style.visibility</p:attrName>
                                        </p:attrNameLst>
                                      </p:cBhvr>
                                      <p:to>
                                        <p:strVal val="visible"/>
                                      </p:to>
                                    </p:set>
                                    <p:anim calcmode="lin" valueType="num">
                                      <p:cBhvr additive="base">
                                        <p:cTn dur="1000"/>
                                        <p:tgtEl>
                                          <p:spTgt spid="9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1"/>
          <p:cNvSpPr txBox="1"/>
          <p:nvPr>
            <p:ph type="title"/>
          </p:nvPr>
        </p:nvSpPr>
        <p:spPr>
          <a:xfrm>
            <a:off x="61975" y="347025"/>
            <a:ext cx="6358200" cy="1450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pl" sz="1850">
                <a:solidFill>
                  <a:srgbClr val="000000"/>
                </a:solidFill>
                <a:highlight>
                  <a:srgbClr val="FFFFFF"/>
                </a:highlight>
                <a:latin typeface="Merriweather"/>
                <a:ea typeface="Merriweather"/>
                <a:cs typeface="Merriweather"/>
                <a:sym typeface="Merriweather"/>
              </a:rPr>
              <a:t>W tych dwóch dniach, 10 i 11 listopada 1918, naród polski uświadomił sobie w pełni odzyskanie niepodległości, a nastrój głębokiego wzruszenia </a:t>
            </a:r>
            <a:br>
              <a:rPr b="1" lang="pl" sz="1850">
                <a:solidFill>
                  <a:srgbClr val="000000"/>
                </a:solidFill>
                <a:highlight>
                  <a:srgbClr val="FFFFFF"/>
                </a:highlight>
                <a:latin typeface="Merriweather"/>
                <a:ea typeface="Merriweather"/>
                <a:cs typeface="Merriweather"/>
                <a:sym typeface="Merriweather"/>
              </a:rPr>
            </a:br>
            <a:r>
              <a:rPr b="1" lang="pl" sz="1850">
                <a:solidFill>
                  <a:srgbClr val="000000"/>
                </a:solidFill>
                <a:highlight>
                  <a:srgbClr val="FFFFFF"/>
                </a:highlight>
                <a:latin typeface="Merriweather"/>
                <a:ea typeface="Merriweather"/>
                <a:cs typeface="Merriweather"/>
                <a:sym typeface="Merriweather"/>
              </a:rPr>
              <a:t>i entuzjazmu ogarnął kraj. </a:t>
            </a:r>
            <a:r>
              <a:rPr b="1" lang="pl" sz="1850">
                <a:solidFill>
                  <a:srgbClr val="000000"/>
                </a:solidFill>
                <a:highlight>
                  <a:srgbClr val="FFFFFF"/>
                </a:highlight>
                <a:uFill>
                  <a:noFill/>
                </a:uFill>
                <a:latin typeface="Merriweather"/>
                <a:ea typeface="Merriweather"/>
                <a:cs typeface="Merriweather"/>
                <a:sym typeface="Merriweather"/>
                <a:hlinkClick r:id="rId3">
                  <a:extLst>
                    <a:ext uri="{A12FA001-AC4F-418D-AE19-62706E023703}">
                      <ahyp:hlinkClr val="tx"/>
                    </a:ext>
                  </a:extLst>
                </a:hlinkClick>
              </a:rPr>
              <a:t>Jędrzej Moraczewski</a:t>
            </a:r>
            <a:r>
              <a:rPr b="1" lang="pl" sz="1850">
                <a:solidFill>
                  <a:srgbClr val="000000"/>
                </a:solidFill>
                <a:highlight>
                  <a:srgbClr val="FFFFFF"/>
                </a:highlight>
                <a:latin typeface="Merriweather"/>
                <a:ea typeface="Merriweather"/>
                <a:cs typeface="Merriweather"/>
                <a:sym typeface="Merriweather"/>
              </a:rPr>
              <a:t> opisał to słowami:</a:t>
            </a:r>
            <a:endParaRPr b="1" sz="4400">
              <a:solidFill>
                <a:srgbClr val="000000"/>
              </a:solidFill>
              <a:latin typeface="Merriweather"/>
              <a:ea typeface="Merriweather"/>
              <a:cs typeface="Merriweather"/>
              <a:sym typeface="Merriweather"/>
            </a:endParaRPr>
          </a:p>
        </p:txBody>
      </p:sp>
      <p:sp>
        <p:nvSpPr>
          <p:cNvPr id="105" name="Google Shape;105;p21"/>
          <p:cNvSpPr txBox="1"/>
          <p:nvPr/>
        </p:nvSpPr>
        <p:spPr>
          <a:xfrm>
            <a:off x="123950" y="1871500"/>
            <a:ext cx="6221700" cy="298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l" sz="2250">
                <a:solidFill>
                  <a:srgbClr val="333333"/>
                </a:solidFill>
                <a:highlight>
                  <a:srgbClr val="FFFFFF"/>
                </a:highlight>
                <a:latin typeface="Caveat"/>
                <a:ea typeface="Caveat"/>
                <a:cs typeface="Caveat"/>
                <a:sym typeface="Caveat"/>
              </a:rPr>
              <a:t>,,Niepodobna oddać tego upojenia, tego szału radości, jaki ludność polską w tym momencie ogarnął. Po 120 latach prysły kordony. Nie ma „ich”. Wolność! Niepodległość! Zjednoczenie! Własne państwo! Na zawsze! Chaos? To nic. Będzie dobrze. Wszystko będzie, bo jesteśmy wolni od pijawek, złodziei, rabusiów, od czapki z bączkiem, będziemy sami sobą rządzili. (...) Cztery pokolenia nadaremno na tę chwilę czekały, piąte doczekało. (...)’’</a:t>
            </a:r>
            <a:endParaRPr b="1" sz="2600">
              <a:latin typeface="Caveat"/>
              <a:ea typeface="Caveat"/>
              <a:cs typeface="Caveat"/>
              <a:sym typeface="Caveat"/>
            </a:endParaRPr>
          </a:p>
        </p:txBody>
      </p:sp>
      <p:pic>
        <p:nvPicPr>
          <p:cNvPr id="106" name="Google Shape;106;p21"/>
          <p:cNvPicPr preferRelativeResize="0"/>
          <p:nvPr/>
        </p:nvPicPr>
        <p:blipFill>
          <a:blip r:embed="rId4">
            <a:alphaModFix/>
          </a:blip>
          <a:stretch>
            <a:fillRect/>
          </a:stretch>
        </p:blipFill>
        <p:spPr>
          <a:xfrm>
            <a:off x="6345650" y="648325"/>
            <a:ext cx="2615025" cy="4210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04"/>
                                        </p:tgtEl>
                                        <p:attrNameLst>
                                          <p:attrName>style.visibility</p:attrName>
                                        </p:attrNameLst>
                                      </p:cBhvr>
                                      <p:to>
                                        <p:strVal val="visible"/>
                                      </p:to>
                                    </p:set>
                                    <p:anim calcmode="lin" valueType="num">
                                      <p:cBhvr additive="base">
                                        <p:cTn dur="1000"/>
                                        <p:tgtEl>
                                          <p:spTgt spid="10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5"/>
                                        </p:tgtEl>
                                        <p:attrNameLst>
                                          <p:attrName>style.visibility</p:attrName>
                                        </p:attrNameLst>
                                      </p:cBhvr>
                                      <p:to>
                                        <p:strVal val="visible"/>
                                      </p:to>
                                    </p:set>
                                    <p:anim calcmode="lin" valueType="num">
                                      <p:cBhvr additive="base">
                                        <p:cTn dur="1000"/>
                                        <p:tgtEl>
                                          <p:spTgt spid="10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06"/>
                                        </p:tgtEl>
                                        <p:attrNameLst>
                                          <p:attrName>style.visibility</p:attrName>
                                        </p:attrNameLst>
                                      </p:cBhvr>
                                      <p:to>
                                        <p:strVal val="visible"/>
                                      </p:to>
                                    </p:set>
                                    <p:anim calcmode="lin" valueType="num">
                                      <p:cBhvr additive="base">
                                        <p:cTn dur="1000"/>
                                        <p:tgtEl>
                                          <p:spTgt spid="106"/>
                                        </p:tgtEl>
                                        <p:attrNameLst>
                                          <p:attrName>ppt_w</p:attrName>
                                        </p:attrNameLst>
                                      </p:cBhvr>
                                      <p:tavLst>
                                        <p:tav fmla="" tm="0">
                                          <p:val>
                                            <p:strVal val="0"/>
                                          </p:val>
                                        </p:tav>
                                        <p:tav fmla="" tm="100000">
                                          <p:val>
                                            <p:strVal val="#ppt_w"/>
                                          </p:val>
                                        </p:tav>
                                      </p:tavLst>
                                    </p:anim>
                                    <p:anim calcmode="lin" valueType="num">
                                      <p:cBhvr additive="base">
                                        <p:cTn dur="1000"/>
                                        <p:tgtEl>
                                          <p:spTgt spid="10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