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3" r:id="rId17"/>
    <p:sldId id="274" r:id="rId18"/>
    <p:sldId id="275" r:id="rId19"/>
    <p:sldId id="271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6" r:id="rId30"/>
    <p:sldId id="292" r:id="rId31"/>
    <p:sldId id="293" r:id="rId32"/>
    <p:sldId id="294" r:id="rId33"/>
    <p:sldId id="295" r:id="rId34"/>
    <p:sldId id="296" r:id="rId35"/>
    <p:sldId id="297" r:id="rId3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F8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2607" autoAdjust="0"/>
  </p:normalViewPr>
  <p:slideViewPr>
    <p:cSldViewPr>
      <p:cViewPr>
        <p:scale>
          <a:sx n="48" d="100"/>
          <a:sy n="48" d="100"/>
        </p:scale>
        <p:origin x="-2016" y="-5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4C0081-1E6F-4535-9740-622B9C93ED3D}" type="datetimeFigureOut">
              <a:rPr lang="pl-PL" smtClean="0"/>
              <a:pPr/>
              <a:t>2021-05-04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F2CDE-2532-4565-9AA7-3B32A7BBB9E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0444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F2CDE-2532-4565-9AA7-3B32A7BBB9ED}" type="slidenum">
              <a:rPr lang="pl-PL" smtClean="0"/>
              <a:pPr/>
              <a:t>20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2021-05-04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slow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2021-05-04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slow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2021-05-04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slow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2021-05-04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slow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2021-05-04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slow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2021-05-04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slow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2021-05-04</a:t>
            </a:fld>
            <a:endParaRPr lang="pl-PL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slow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2021-05-04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slow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2021-05-04</a:t>
            </a:fld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slow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2021-05-04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slow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2021-05-04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slow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2021-05-04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zo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://www.thespruceeats.com/easy-traditional-irish-champ-recipe-435734&amp;psig=AOvVaw1PIfZ4Xwz_DF2IFTZ8ouwv&amp;ust=1619010237789000&amp;source=images&amp;cd=vfe&amp;ved=0CAIQjRxqFwoTCMjL1aTxjPACFQAAAAAdAAAAABAD" TargetMode="External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358478" y="1643050"/>
            <a:ext cx="9144000" cy="1600211"/>
          </a:xfrm>
        </p:spPr>
        <p:txBody>
          <a:bodyPr>
            <a:normAutofit/>
          </a:bodyPr>
          <a:lstStyle/>
          <a:p>
            <a:r>
              <a:rPr lang="pl-PL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/>
            </a:r>
            <a:br>
              <a:rPr lang="pl-PL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</a:br>
            <a:endParaRPr lang="pl-PL" sz="32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1071546"/>
            <a:ext cx="7772400" cy="566726"/>
          </a:xfrm>
        </p:spPr>
        <p:txBody>
          <a:bodyPr>
            <a:noAutofit/>
          </a:bodyPr>
          <a:lstStyle/>
          <a:p>
            <a:pPr algn="l"/>
            <a:r>
              <a:rPr lang="pl-PL" sz="4000" dirty="0" smtClean="0">
                <a:solidFill>
                  <a:schemeClr val="tx1"/>
                </a:solidFill>
              </a:rPr>
              <a:t>Publiczna</a:t>
            </a:r>
          </a:p>
          <a:p>
            <a:pPr algn="l"/>
            <a:r>
              <a:rPr lang="pl-PL" sz="4000" dirty="0" smtClean="0">
                <a:solidFill>
                  <a:schemeClr val="tx1"/>
                </a:solidFill>
              </a:rPr>
              <a:t>Szkoła</a:t>
            </a:r>
          </a:p>
          <a:p>
            <a:pPr algn="l"/>
            <a:r>
              <a:rPr lang="pl-PL" sz="4000" dirty="0" smtClean="0">
                <a:solidFill>
                  <a:schemeClr val="tx1"/>
                </a:solidFill>
              </a:rPr>
              <a:t>Podstawowa </a:t>
            </a:r>
          </a:p>
          <a:p>
            <a:pPr algn="l"/>
            <a:r>
              <a:rPr lang="pl-PL" sz="4000" dirty="0" smtClean="0">
                <a:solidFill>
                  <a:schemeClr val="tx1"/>
                </a:solidFill>
              </a:rPr>
              <a:t>W Tuchowiczu</a:t>
            </a:r>
            <a:endParaRPr lang="pl-PL" sz="4000" dirty="0">
              <a:solidFill>
                <a:schemeClr val="tx1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2097796" y="2967335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 </a:t>
            </a:r>
            <a:endParaRPr lang="pl-PL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4857752" y="3857628"/>
            <a:ext cx="2786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  <p:pic>
        <p:nvPicPr>
          <p:cNvPr id="10244" name="Picture 4" descr="The Difference Between the UK, Great Britain and England | Casita.c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44" y="0"/>
            <a:ext cx="5429256" cy="7358090"/>
          </a:xfrm>
          <a:prstGeom prst="rect">
            <a:avLst/>
          </a:prstGeom>
          <a:noFill/>
        </p:spPr>
      </p:pic>
      <p:sp>
        <p:nvSpPr>
          <p:cNvPr id="11" name="pole tekstowe 10"/>
          <p:cNvSpPr txBox="1"/>
          <p:nvPr/>
        </p:nvSpPr>
        <p:spPr>
          <a:xfrm>
            <a:off x="0" y="5929330"/>
            <a:ext cx="41433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Wykonała: </a:t>
            </a:r>
          </a:p>
          <a:p>
            <a:r>
              <a:rPr lang="pl-PL" sz="2800" b="1" dirty="0" smtClean="0">
                <a:latin typeface="Curlz MT" pitchFamily="82" charset="0"/>
              </a:rPr>
              <a:t>Magdalena Gryczka  kl. VI</a:t>
            </a:r>
            <a:endParaRPr lang="pl-PL" sz="2800" b="1" dirty="0">
              <a:latin typeface="Curlz MT" pitchFamily="82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-214338"/>
            <a:ext cx="8229600" cy="1143000"/>
          </a:xfrm>
        </p:spPr>
        <p:txBody>
          <a:bodyPr/>
          <a:lstStyle/>
          <a:p>
            <a:r>
              <a:rPr lang="pl-PL" dirty="0" smtClean="0"/>
              <a:t>Capital city: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-2357486" y="1714488"/>
            <a:ext cx="757214" cy="1042982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4786314" y="1000108"/>
            <a:ext cx="371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 smtClean="0"/>
              <a:t>London</a:t>
            </a:r>
            <a:endParaRPr lang="pl-PL" sz="4800" b="1" dirty="0"/>
          </a:p>
        </p:txBody>
      </p:sp>
      <p:pic>
        <p:nvPicPr>
          <p:cNvPr id="24578" name="Picture 2" descr="Atrakcje w Londynie – wycieczki, muzea i zajęcia | museme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786190"/>
            <a:ext cx="5076928" cy="2665387"/>
          </a:xfrm>
          <a:prstGeom prst="rect">
            <a:avLst/>
          </a:prstGeom>
          <a:noFill/>
        </p:spPr>
      </p:pic>
      <p:pic>
        <p:nvPicPr>
          <p:cNvPr id="24580" name="Picture 4" descr="Plik:London Big Ben Phone box.jpg – Wikipedia, wolna encykloped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1872267"/>
            <a:ext cx="3286148" cy="4570643"/>
          </a:xfrm>
          <a:prstGeom prst="rect">
            <a:avLst/>
          </a:prstGeom>
          <a:noFill/>
        </p:spPr>
      </p:pic>
      <p:pic>
        <p:nvPicPr>
          <p:cNvPr id="24582" name="Picture 6" descr="Czy warto się wybrać na London Eye ? | Kalejdoskop Rena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78" y="1024362"/>
            <a:ext cx="3607556" cy="240645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57786" y="1571612"/>
            <a:ext cx="3786214" cy="1000132"/>
          </a:xfrm>
        </p:spPr>
        <p:txBody>
          <a:bodyPr/>
          <a:lstStyle/>
          <a:p>
            <a:r>
              <a:rPr lang="pl-PL" sz="4800" b="1" dirty="0" smtClean="0"/>
              <a:t>Scotland</a:t>
            </a:r>
            <a:endParaRPr lang="pl-PL" sz="48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358610" y="4572008"/>
            <a:ext cx="471462" cy="982651"/>
          </a:xfrm>
        </p:spPr>
        <p:txBody>
          <a:bodyPr/>
          <a:lstStyle/>
          <a:p>
            <a:pPr>
              <a:buNone/>
            </a:pPr>
            <a:endParaRPr lang="pl-PL" dirty="0"/>
          </a:p>
        </p:txBody>
      </p:sp>
      <p:pic>
        <p:nvPicPr>
          <p:cNvPr id="26626" name="Picture 2" descr="Niezależne Szkocji Mapa Polityczna - Stockowe grafiki wektorowe i więcej  obrazów Aberdeen - Szkocja - iSto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28726" y="0"/>
            <a:ext cx="685799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43174" y="0"/>
            <a:ext cx="6500826" cy="1071546"/>
          </a:xfrm>
        </p:spPr>
        <p:txBody>
          <a:bodyPr/>
          <a:lstStyle/>
          <a:p>
            <a:r>
              <a:rPr lang="pl-PL" dirty="0" smtClean="0"/>
              <a:t>National </a:t>
            </a:r>
            <a:r>
              <a:rPr lang="pl-PL" dirty="0" err="1" smtClean="0"/>
              <a:t>symbols</a:t>
            </a:r>
            <a:r>
              <a:rPr lang="pl-PL" dirty="0" smtClean="0"/>
              <a:t>: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-2286048" y="1857364"/>
            <a:ext cx="400024" cy="471478"/>
          </a:xfrm>
        </p:spPr>
        <p:txBody>
          <a:bodyPr>
            <a:normAutofit fontScale="92500" lnSpcReduction="20000"/>
          </a:bodyPr>
          <a:lstStyle/>
          <a:p>
            <a:endParaRPr lang="pl-PL" dirty="0"/>
          </a:p>
        </p:txBody>
      </p:sp>
      <p:pic>
        <p:nvPicPr>
          <p:cNvPr id="6146" name="Picture 2" descr="Flower of Scotland. Steve McDonald has a beautiful version of this song,  you must look it up. | Scotland, Scottish quotes, Scotland histor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66"/>
            <a:ext cx="2754205" cy="6500834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0" y="0"/>
            <a:ext cx="2928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National Anthem</a:t>
            </a:r>
            <a:endParaRPr lang="pl-PL" dirty="0"/>
          </a:p>
        </p:txBody>
      </p:sp>
      <p:pic>
        <p:nvPicPr>
          <p:cNvPr id="6148" name="Picture 4" descr="Herb Szkocji – Wikipedia, wolna encykloped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3571876"/>
            <a:ext cx="2018584" cy="2358379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6858016" y="3143248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 smtClean="0"/>
              <a:t>Emblem</a:t>
            </a:r>
            <a:endParaRPr lang="pl-PL" dirty="0"/>
          </a:p>
        </p:txBody>
      </p:sp>
      <p:pic>
        <p:nvPicPr>
          <p:cNvPr id="6150" name="Picture 6" descr="The Scottish Thistle - a symbol of nobility in Scotland. I'd like every  member of my wedding party to wear a boutonnier … | Irish flower, Scottish  thistle, Thist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1571612"/>
            <a:ext cx="2129364" cy="2571696"/>
          </a:xfrm>
          <a:prstGeom prst="rect">
            <a:avLst/>
          </a:prstGeom>
          <a:noFill/>
        </p:spPr>
      </p:pic>
      <p:sp>
        <p:nvSpPr>
          <p:cNvPr id="9" name="pole tekstowe 8"/>
          <p:cNvSpPr txBox="1"/>
          <p:nvPr/>
        </p:nvSpPr>
        <p:spPr>
          <a:xfrm>
            <a:off x="3571868" y="1214422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National </a:t>
            </a:r>
            <a:r>
              <a:rPr lang="pl-PL" dirty="0" err="1" smtClean="0"/>
              <a:t>Thistle</a:t>
            </a:r>
            <a:endParaRPr lang="pl-PL" dirty="0"/>
          </a:p>
        </p:txBody>
      </p:sp>
      <p:pic>
        <p:nvPicPr>
          <p:cNvPr id="6152" name="Picture 8" descr="Flag of Scotland - Wikipedi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95682" y="4857760"/>
            <a:ext cx="2984442" cy="1790666"/>
          </a:xfrm>
          <a:prstGeom prst="rect">
            <a:avLst/>
          </a:prstGeom>
          <a:noFill/>
        </p:spPr>
      </p:pic>
      <p:sp>
        <p:nvSpPr>
          <p:cNvPr id="11" name="pole tekstowe 10"/>
          <p:cNvSpPr txBox="1"/>
          <p:nvPr/>
        </p:nvSpPr>
        <p:spPr>
          <a:xfrm>
            <a:off x="3643306" y="4500570"/>
            <a:ext cx="292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Flag</a:t>
            </a:r>
            <a:endParaRPr lang="pl-PL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pl-PL" dirty="0" err="1" smtClean="0"/>
              <a:t>Traditional</a:t>
            </a:r>
            <a:r>
              <a:rPr lang="pl-PL" dirty="0" smtClean="0"/>
              <a:t> </a:t>
            </a:r>
            <a:r>
              <a:rPr lang="pl-PL" dirty="0" err="1" smtClean="0"/>
              <a:t>food</a:t>
            </a:r>
            <a:r>
              <a:rPr lang="pl-PL" dirty="0" smtClean="0"/>
              <a:t>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-3929122" y="5143512"/>
            <a:ext cx="900090" cy="554023"/>
          </a:xfrm>
        </p:spPr>
        <p:txBody>
          <a:bodyPr>
            <a:normAutofit lnSpcReduction="10000"/>
          </a:bodyPr>
          <a:lstStyle/>
          <a:p>
            <a:endParaRPr lang="pl-PL" dirty="0"/>
          </a:p>
        </p:txBody>
      </p:sp>
      <p:pic>
        <p:nvPicPr>
          <p:cNvPr id="5122" name="Picture 2" descr="Haggis - narodowe szkockie danie – Martynos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4000504"/>
            <a:ext cx="3238523" cy="2428892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5643570" y="3571876"/>
            <a:ext cx="321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Haggis</a:t>
            </a:r>
            <a:endParaRPr lang="pl-PL" dirty="0"/>
          </a:p>
        </p:txBody>
      </p:sp>
      <p:pic>
        <p:nvPicPr>
          <p:cNvPr id="5124" name="Picture 4" descr="Scotch Pies 1.8kg (4lb): Amazon.co.uk: Grocer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3857628"/>
            <a:ext cx="2652699" cy="2652699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500034" y="3357562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 smtClean="0"/>
              <a:t>Scotch</a:t>
            </a:r>
            <a:r>
              <a:rPr lang="pl-PL" dirty="0" smtClean="0"/>
              <a:t> </a:t>
            </a:r>
            <a:r>
              <a:rPr lang="pl-PL" dirty="0" err="1" smtClean="0"/>
              <a:t>Pie</a:t>
            </a:r>
            <a:endParaRPr lang="pl-PL" dirty="0"/>
          </a:p>
        </p:txBody>
      </p:sp>
      <p:pic>
        <p:nvPicPr>
          <p:cNvPr id="5126" name="Picture 6" descr="Cullen Skink - Ang Sara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1571612"/>
            <a:ext cx="3114627" cy="2076418"/>
          </a:xfrm>
          <a:prstGeom prst="rect">
            <a:avLst/>
          </a:prstGeom>
          <a:noFill/>
        </p:spPr>
      </p:pic>
      <p:sp>
        <p:nvSpPr>
          <p:cNvPr id="9" name="pole tekstowe 8"/>
          <p:cNvSpPr txBox="1"/>
          <p:nvPr/>
        </p:nvSpPr>
        <p:spPr>
          <a:xfrm>
            <a:off x="2857488" y="1142984"/>
            <a:ext cx="321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 smtClean="0"/>
              <a:t>Cullen</a:t>
            </a:r>
            <a:r>
              <a:rPr lang="pl-PL" dirty="0" smtClean="0"/>
              <a:t> </a:t>
            </a:r>
            <a:r>
              <a:rPr lang="pl-PL" dirty="0" err="1" smtClean="0"/>
              <a:t>Skink</a:t>
            </a:r>
            <a:endParaRPr lang="pl-PL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pl-PL" dirty="0" err="1" smtClean="0"/>
              <a:t>School</a:t>
            </a:r>
            <a:r>
              <a:rPr lang="pl-PL" dirty="0" smtClean="0"/>
              <a:t> </a:t>
            </a:r>
            <a:r>
              <a:rPr lang="pl-PL" dirty="0" err="1" smtClean="0"/>
              <a:t>uniforms</a:t>
            </a:r>
            <a:r>
              <a:rPr lang="pl-PL" dirty="0" smtClean="0"/>
              <a:t>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929850" y="4071942"/>
            <a:ext cx="257148" cy="2411411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4098" name="Picture 2" descr="British School Forces Boys To Wear “Gender-Neutral” Skirts Instead Of  Shorts | Virginia Patriot 177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1857364"/>
            <a:ext cx="2428892" cy="2428892"/>
          </a:xfrm>
          <a:prstGeom prst="rect">
            <a:avLst/>
          </a:prstGeom>
          <a:noFill/>
        </p:spPr>
      </p:pic>
      <p:pic>
        <p:nvPicPr>
          <p:cNvPr id="4100" name="Picture 4" descr="Special Offers for School and Colleges by Scottish Kilt - Scottish Blo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3357562"/>
            <a:ext cx="2798453" cy="2410167"/>
          </a:xfrm>
          <a:prstGeom prst="rect">
            <a:avLst/>
          </a:prstGeom>
          <a:noFill/>
        </p:spPr>
      </p:pic>
      <p:pic>
        <p:nvPicPr>
          <p:cNvPr id="4102" name="Picture 6" descr="Pin on Good Father R Blessings 2 everyon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52129" y="1071546"/>
            <a:ext cx="3091871" cy="2474883"/>
          </a:xfrm>
          <a:prstGeom prst="rect">
            <a:avLst/>
          </a:prstGeom>
          <a:noFill/>
        </p:spPr>
      </p:pic>
      <p:pic>
        <p:nvPicPr>
          <p:cNvPr id="4104" name="Picture 8" descr="I hope it's not just because of Brexit that we're sexy' - Derry author  Geraldine Quigley - Independent.i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702" y="5000636"/>
            <a:ext cx="2712560" cy="1531284"/>
          </a:xfrm>
          <a:prstGeom prst="rect">
            <a:avLst/>
          </a:prstGeom>
          <a:noFill/>
        </p:spPr>
      </p:pic>
      <p:pic>
        <p:nvPicPr>
          <p:cNvPr id="4106" name="Picture 10" descr="Strathallan School | Leading Scottish Boarding Schoo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286256"/>
            <a:ext cx="2692667" cy="189384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pl-PL" dirty="0" err="1" smtClean="0"/>
              <a:t>Interesting</a:t>
            </a:r>
            <a:r>
              <a:rPr lang="pl-PL" dirty="0" smtClean="0"/>
              <a:t> </a:t>
            </a:r>
            <a:r>
              <a:rPr lang="pl-PL" dirty="0" err="1" smtClean="0"/>
              <a:t>places</a:t>
            </a:r>
            <a:r>
              <a:rPr lang="pl-PL" dirty="0" smtClean="0"/>
              <a:t>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215602" y="1785926"/>
            <a:ext cx="757214" cy="400040"/>
          </a:xfrm>
        </p:spPr>
        <p:txBody>
          <a:bodyPr>
            <a:normAutofit fontScale="77500" lnSpcReduction="20000"/>
          </a:bodyPr>
          <a:lstStyle/>
          <a:p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428596" y="1500174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Loch </a:t>
            </a:r>
            <a:r>
              <a:rPr lang="pl-PL" dirty="0" err="1" smtClean="0"/>
              <a:t>Lomond</a:t>
            </a:r>
            <a:endParaRPr lang="pl-PL" dirty="0"/>
          </a:p>
        </p:txBody>
      </p:sp>
      <p:pic>
        <p:nvPicPr>
          <p:cNvPr id="3074" name="Picture 2" descr="Loch Lomond Helicopter Tour - Scotland Helicopter Tours and Pleasure Fligh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857364"/>
            <a:ext cx="2893892" cy="1627814"/>
          </a:xfrm>
          <a:prstGeom prst="rect">
            <a:avLst/>
          </a:prstGeom>
          <a:noFill/>
        </p:spPr>
      </p:pic>
      <p:pic>
        <p:nvPicPr>
          <p:cNvPr id="3076" name="Picture 4" descr="Royal Mile - Wikiped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929066"/>
            <a:ext cx="3487646" cy="2615735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4357686" y="3571876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Royal Mile</a:t>
            </a:r>
            <a:endParaRPr lang="pl-PL" dirty="0"/>
          </a:p>
        </p:txBody>
      </p:sp>
      <p:pic>
        <p:nvPicPr>
          <p:cNvPr id="3078" name="Picture 6" descr="Ben Nevis – Wikipedia, wolna encyklopedi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12" y="1500174"/>
            <a:ext cx="2643190" cy="1982393"/>
          </a:xfrm>
          <a:prstGeom prst="rect">
            <a:avLst/>
          </a:prstGeom>
          <a:noFill/>
        </p:spPr>
      </p:pic>
      <p:sp>
        <p:nvSpPr>
          <p:cNvPr id="9" name="pole tekstowe 8"/>
          <p:cNvSpPr txBox="1"/>
          <p:nvPr/>
        </p:nvSpPr>
        <p:spPr>
          <a:xfrm>
            <a:off x="6286512" y="1142984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Ben Nevis</a:t>
            </a:r>
            <a:endParaRPr lang="pl-PL" dirty="0"/>
          </a:p>
        </p:txBody>
      </p:sp>
      <p:pic>
        <p:nvPicPr>
          <p:cNvPr id="3080" name="Picture 8" descr="Loch Ness - : Zdobądź bilety | GetYourGuide.co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4357694"/>
            <a:ext cx="3810025" cy="2143139"/>
          </a:xfrm>
          <a:prstGeom prst="rect">
            <a:avLst/>
          </a:prstGeom>
          <a:noFill/>
        </p:spPr>
      </p:pic>
      <p:sp>
        <p:nvSpPr>
          <p:cNvPr id="11" name="pole tekstowe 10"/>
          <p:cNvSpPr txBox="1"/>
          <p:nvPr/>
        </p:nvSpPr>
        <p:spPr>
          <a:xfrm>
            <a:off x="500034" y="4000504"/>
            <a:ext cx="3786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Loch </a:t>
            </a:r>
            <a:r>
              <a:rPr lang="pl-PL" dirty="0" err="1" smtClean="0"/>
              <a:t>Ness</a:t>
            </a:r>
            <a:endParaRPr lang="pl-PL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857288" y="714356"/>
            <a:ext cx="8229600" cy="1143000"/>
          </a:xfrm>
        </p:spPr>
        <p:txBody>
          <a:bodyPr/>
          <a:lstStyle/>
          <a:p>
            <a:r>
              <a:rPr lang="pl-PL" dirty="0" smtClean="0"/>
              <a:t>Patron: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-3071866" y="1000108"/>
            <a:ext cx="2286016" cy="185725"/>
          </a:xfrm>
        </p:spPr>
        <p:txBody>
          <a:bodyPr>
            <a:normAutofit fontScale="25000" lnSpcReduction="20000"/>
          </a:bodyPr>
          <a:lstStyle/>
          <a:p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3571868" y="3857628"/>
            <a:ext cx="53578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St</a:t>
            </a:r>
            <a:r>
              <a:rPr lang="pl-PL" sz="2400" dirty="0" smtClean="0"/>
              <a:t>.</a:t>
            </a:r>
            <a:r>
              <a:rPr lang="en-US" sz="2400" dirty="0" smtClean="0"/>
              <a:t> Andrew is one of the twelve apostles of Jesus Christ. He was crucified on a cross</a:t>
            </a:r>
            <a:r>
              <a:rPr lang="pl-PL" sz="2400" dirty="0" smtClean="0"/>
              <a:t>.</a:t>
            </a:r>
            <a:r>
              <a:rPr lang="en-US" sz="2400" dirty="0" smtClean="0"/>
              <a:t> </a:t>
            </a:r>
            <a:r>
              <a:rPr lang="pl-PL" sz="2400" dirty="0" smtClean="0"/>
              <a:t>T</a:t>
            </a:r>
            <a:r>
              <a:rPr lang="en-US" sz="2400" dirty="0" smtClean="0"/>
              <a:t>h</a:t>
            </a:r>
            <a:r>
              <a:rPr lang="pl-PL" sz="2400" dirty="0" smtClean="0"/>
              <a:t>e cross</a:t>
            </a:r>
            <a:r>
              <a:rPr lang="en-US" sz="2400" dirty="0" smtClean="0"/>
              <a:t> was turned sideways to look like an "X". The Saint Andrew's flag is the official flag of Scotland. On this </a:t>
            </a:r>
            <a:r>
              <a:rPr lang="pl-PL" sz="2400" dirty="0" smtClean="0"/>
              <a:t>d</a:t>
            </a:r>
            <a:r>
              <a:rPr lang="en-US" sz="2400" dirty="0" smtClean="0"/>
              <a:t>ay, </a:t>
            </a:r>
            <a:r>
              <a:rPr lang="pl-PL" sz="2400" dirty="0" err="1" smtClean="0"/>
              <a:t>some</a:t>
            </a:r>
            <a:r>
              <a:rPr lang="pl-PL" sz="2400" dirty="0" smtClean="0"/>
              <a:t> </a:t>
            </a:r>
            <a:r>
              <a:rPr lang="en-US" sz="2400" dirty="0" smtClean="0"/>
              <a:t>people in Scotland wear a thistle. It is celebrated on 30 November.</a:t>
            </a:r>
            <a:r>
              <a:rPr lang="pl-PL" sz="2400" dirty="0" smtClean="0"/>
              <a:t> </a:t>
            </a:r>
            <a:endParaRPr lang="pl-PL" sz="2400" dirty="0"/>
          </a:p>
        </p:txBody>
      </p:sp>
      <p:pic>
        <p:nvPicPr>
          <p:cNvPr id="33794" name="Picture 2" descr="Image: 12 Apostles Apostle St Andrew 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71827"/>
            <a:ext cx="3143240" cy="4400535"/>
          </a:xfrm>
          <a:prstGeom prst="rect">
            <a:avLst/>
          </a:prstGeom>
          <a:noFill/>
        </p:spPr>
      </p:pic>
      <p:sp>
        <p:nvSpPr>
          <p:cNvPr id="6" name="pole tekstowe 5"/>
          <p:cNvSpPr txBox="1"/>
          <p:nvPr/>
        </p:nvSpPr>
        <p:spPr>
          <a:xfrm>
            <a:off x="0" y="2071678"/>
            <a:ext cx="3143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/>
              <a:t>Saint Andrew</a:t>
            </a:r>
            <a:endParaRPr lang="pl-PL" sz="3200" dirty="0"/>
          </a:p>
        </p:txBody>
      </p:sp>
      <p:pic>
        <p:nvPicPr>
          <p:cNvPr id="33796" name="Picture 4" descr="Andrew the Apostle - Wikipedi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123941"/>
            <a:ext cx="2500330" cy="366224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2660"/>
          </a:xfrm>
        </p:spPr>
        <p:txBody>
          <a:bodyPr/>
          <a:lstStyle/>
          <a:p>
            <a:r>
              <a:rPr lang="pl-PL" dirty="0" err="1" smtClean="0"/>
              <a:t>Famous</a:t>
            </a:r>
            <a:r>
              <a:rPr lang="pl-PL" dirty="0" smtClean="0"/>
              <a:t> </a:t>
            </a:r>
            <a:r>
              <a:rPr lang="pl-PL" dirty="0" err="1" smtClean="0"/>
              <a:t>people</a:t>
            </a:r>
            <a:r>
              <a:rPr lang="pl-PL" dirty="0" smtClean="0"/>
              <a:t> </a:t>
            </a:r>
            <a:r>
              <a:rPr lang="pl-PL" dirty="0" err="1" smtClean="0"/>
              <a:t>coming</a:t>
            </a:r>
            <a:r>
              <a:rPr lang="pl-PL" dirty="0" smtClean="0"/>
              <a:t> </a:t>
            </a:r>
            <a:r>
              <a:rPr lang="pl-PL" dirty="0" err="1" smtClean="0"/>
              <a:t>from</a:t>
            </a:r>
            <a:r>
              <a:rPr lang="pl-PL" dirty="0" smtClean="0"/>
              <a:t> Scotland: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501222" y="2857496"/>
            <a:ext cx="3286148" cy="71437"/>
          </a:xfrm>
        </p:spPr>
        <p:txBody>
          <a:bodyPr>
            <a:normAutofit fontScale="25000" lnSpcReduction="20000"/>
          </a:bodyPr>
          <a:lstStyle/>
          <a:p>
            <a:endParaRPr lang="pl-PL" dirty="0"/>
          </a:p>
        </p:txBody>
      </p:sp>
      <p:pic>
        <p:nvPicPr>
          <p:cNvPr id="32770" name="Picture 2" descr="David Hume cytaty (158 cytatów) | Cytaty sławnych ludz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143380"/>
            <a:ext cx="2181399" cy="2593693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285720" y="3714752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David Hume</a:t>
            </a: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2928926" y="928670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Alexander Graham Bell</a:t>
            </a:r>
            <a:endParaRPr lang="pl-PL" dirty="0"/>
          </a:p>
        </p:txBody>
      </p:sp>
      <p:sp>
        <p:nvSpPr>
          <p:cNvPr id="8" name="Prostokąt 7"/>
          <p:cNvSpPr/>
          <p:nvPr/>
        </p:nvSpPr>
        <p:spPr>
          <a:xfrm>
            <a:off x="3500430" y="4286256"/>
            <a:ext cx="1922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Alexander Fleming</a:t>
            </a:r>
            <a:endParaRPr lang="pl-PL" dirty="0"/>
          </a:p>
        </p:txBody>
      </p:sp>
      <p:pic>
        <p:nvPicPr>
          <p:cNvPr id="32774" name="Picture 6" descr="Alexander Fleming i penicylina - Focus.p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4714885"/>
            <a:ext cx="2779534" cy="2071702"/>
          </a:xfrm>
          <a:prstGeom prst="rect">
            <a:avLst/>
          </a:prstGeom>
          <a:noFill/>
        </p:spPr>
      </p:pic>
      <p:sp>
        <p:nvSpPr>
          <p:cNvPr id="10" name="Prostokąt 9"/>
          <p:cNvSpPr/>
          <p:nvPr/>
        </p:nvSpPr>
        <p:spPr>
          <a:xfrm>
            <a:off x="6000760" y="928670"/>
            <a:ext cx="27146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 err="1" smtClean="0"/>
              <a:t>Roberth</a:t>
            </a:r>
            <a:r>
              <a:rPr lang="pl-PL" dirty="0" smtClean="0"/>
              <a:t> </a:t>
            </a:r>
            <a:r>
              <a:rPr lang="pl-PL" dirty="0" err="1" smtClean="0"/>
              <a:t>The</a:t>
            </a:r>
            <a:r>
              <a:rPr lang="pl-PL" dirty="0" smtClean="0"/>
              <a:t> Bruce</a:t>
            </a:r>
            <a:endParaRPr lang="pl-PL" dirty="0"/>
          </a:p>
        </p:txBody>
      </p:sp>
      <p:pic>
        <p:nvPicPr>
          <p:cNvPr id="32776" name="Picture 8" descr="Robert the Bruce&quot;, oto spin-off filmu &quot;Bravehart&quot;!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27724" y="1285860"/>
            <a:ext cx="1617759" cy="2500330"/>
          </a:xfrm>
          <a:prstGeom prst="rect">
            <a:avLst/>
          </a:prstGeom>
          <a:noFill/>
        </p:spPr>
      </p:pic>
      <p:sp>
        <p:nvSpPr>
          <p:cNvPr id="13" name="Prostokąt 12"/>
          <p:cNvSpPr/>
          <p:nvPr/>
        </p:nvSpPr>
        <p:spPr>
          <a:xfrm>
            <a:off x="7000892" y="4000504"/>
            <a:ext cx="1308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Ann </a:t>
            </a:r>
            <a:r>
              <a:rPr lang="pl-PL" dirty="0" err="1" smtClean="0"/>
              <a:t>Lennox</a:t>
            </a:r>
            <a:endParaRPr lang="pl-PL" dirty="0"/>
          </a:p>
        </p:txBody>
      </p:sp>
      <p:pic>
        <p:nvPicPr>
          <p:cNvPr id="20482" name="Picture 2" descr="Kevin Macdonald (cropped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1285860"/>
            <a:ext cx="1768722" cy="2500330"/>
          </a:xfrm>
          <a:prstGeom prst="rect">
            <a:avLst/>
          </a:prstGeom>
          <a:noFill/>
        </p:spPr>
      </p:pic>
      <p:sp>
        <p:nvSpPr>
          <p:cNvPr id="15" name="pole tekstowe 14"/>
          <p:cNvSpPr txBox="1"/>
          <p:nvPr/>
        </p:nvSpPr>
        <p:spPr>
          <a:xfrm>
            <a:off x="357158" y="1000108"/>
            <a:ext cx="1838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Kevin Macdonald</a:t>
            </a:r>
            <a:endParaRPr lang="pl-PL" dirty="0"/>
          </a:p>
        </p:txBody>
      </p:sp>
      <p:pic>
        <p:nvPicPr>
          <p:cNvPr id="4" name="Picture 2" descr="Alexander Graham Bell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57554" y="1357298"/>
            <a:ext cx="2095500" cy="2724151"/>
          </a:xfrm>
          <a:prstGeom prst="rect">
            <a:avLst/>
          </a:prstGeom>
          <a:noFill/>
        </p:spPr>
      </p:pic>
      <p:pic>
        <p:nvPicPr>
          <p:cNvPr id="18" name="Obraz 17" descr="90 Annie LENNOX ideas | amnesty international, ciekawostki, freddie mercury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86578" y="4429132"/>
            <a:ext cx="1524805" cy="2369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Capital city: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001552" y="2500306"/>
            <a:ext cx="1357322" cy="500066"/>
          </a:xfrm>
        </p:spPr>
        <p:txBody>
          <a:bodyPr>
            <a:normAutofit fontScale="92500" lnSpcReduction="20000"/>
          </a:bodyPr>
          <a:lstStyle/>
          <a:p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0" y="1500174"/>
            <a:ext cx="5786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 err="1" smtClean="0"/>
              <a:t>Edinburgh</a:t>
            </a:r>
            <a:endParaRPr lang="pl-PL" sz="4800" b="1" dirty="0"/>
          </a:p>
        </p:txBody>
      </p:sp>
      <p:pic>
        <p:nvPicPr>
          <p:cNvPr id="31746" name="Picture 2" descr="What Is the Capital of Scotland? - WorldAtla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857496"/>
            <a:ext cx="5674163" cy="3786214"/>
          </a:xfrm>
          <a:prstGeom prst="rect">
            <a:avLst/>
          </a:prstGeom>
          <a:noFill/>
        </p:spPr>
      </p:pic>
      <p:sp>
        <p:nvSpPr>
          <p:cNvPr id="31748" name="AutoShape 4" descr="Check out: Edinburgh, the gothic fairytale capital of Scotla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1750" name="AutoShape 6" descr="Check out: Edinburgh, the gothic fairytale capital of Scotla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1752" name="AutoShape 8" descr="Check out: Edinburgh, the gothic fairytale capital of Scotla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31754" name="Picture 10" descr="Check out: Edinburgh, the gothic fairytale capital of Scotla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4714884"/>
            <a:ext cx="2904425" cy="1936283"/>
          </a:xfrm>
          <a:prstGeom prst="rect">
            <a:avLst/>
          </a:prstGeom>
          <a:noFill/>
        </p:spPr>
      </p:pic>
      <p:pic>
        <p:nvPicPr>
          <p:cNvPr id="31756" name="Picture 12" descr="Edinburgh Capital of Scotla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2285992"/>
            <a:ext cx="3001604" cy="200028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571612"/>
            <a:ext cx="3786182" cy="1071562"/>
          </a:xfrm>
        </p:spPr>
        <p:txBody>
          <a:bodyPr>
            <a:noAutofit/>
          </a:bodyPr>
          <a:lstStyle/>
          <a:p>
            <a:r>
              <a:rPr lang="pl-PL" sz="6600" b="1" dirty="0" err="1" smtClean="0"/>
              <a:t>Wales</a:t>
            </a:r>
            <a:endParaRPr lang="pl-PL" sz="66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-2714676" y="1071546"/>
            <a:ext cx="757214" cy="185725"/>
          </a:xfrm>
        </p:spPr>
        <p:txBody>
          <a:bodyPr>
            <a:normAutofit fontScale="25000" lnSpcReduction="20000"/>
          </a:bodyPr>
          <a:lstStyle/>
          <a:p>
            <a:endParaRPr lang="pl-PL" dirty="0"/>
          </a:p>
        </p:txBody>
      </p:sp>
      <p:pic>
        <p:nvPicPr>
          <p:cNvPr id="18434" name="Picture 2" descr="Walia mapa ilustracja wektor. Ilustracja złożonej z bakany - 279178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8992" y="0"/>
            <a:ext cx="6235506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214942" y="2714620"/>
            <a:ext cx="3929058" cy="1500198"/>
          </a:xfrm>
        </p:spPr>
        <p:txBody>
          <a:bodyPr>
            <a:normAutofit fontScale="90000"/>
          </a:bodyPr>
          <a:lstStyle/>
          <a:p>
            <a:r>
              <a:rPr lang="pl-PL" dirty="0" err="1" smtClean="0"/>
              <a:t>The</a:t>
            </a:r>
            <a:r>
              <a:rPr lang="pl-PL" dirty="0" smtClean="0"/>
              <a:t> United </a:t>
            </a:r>
            <a:r>
              <a:rPr lang="pl-PL" dirty="0" err="1" smtClean="0"/>
              <a:t>Kingdom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 </a:t>
            </a:r>
            <a:r>
              <a:rPr lang="pl-PL" dirty="0" err="1" smtClean="0"/>
              <a:t>States</a:t>
            </a:r>
            <a:r>
              <a:rPr lang="pl-PL" dirty="0" smtClean="0"/>
              <a:t>:</a:t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- </a:t>
            </a:r>
            <a:r>
              <a:rPr lang="pl-PL" dirty="0" err="1" smtClean="0"/>
              <a:t>England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- Scotland</a:t>
            </a:r>
            <a:br>
              <a:rPr lang="pl-PL" dirty="0" smtClean="0"/>
            </a:br>
            <a:r>
              <a:rPr lang="pl-PL" dirty="0" smtClean="0"/>
              <a:t>- </a:t>
            </a:r>
            <a:r>
              <a:rPr lang="pl-PL" dirty="0" err="1" smtClean="0"/>
              <a:t>Wales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- Northern Ireland</a:t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 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144164" y="3857628"/>
            <a:ext cx="1042966" cy="1339841"/>
          </a:xfrm>
        </p:spPr>
        <p:txBody>
          <a:bodyPr/>
          <a:lstStyle/>
          <a:p>
            <a:pPr>
              <a:buNone/>
            </a:pPr>
            <a:endParaRPr lang="pl-PL" dirty="0"/>
          </a:p>
        </p:txBody>
      </p:sp>
      <p:pic>
        <p:nvPicPr>
          <p:cNvPr id="9218" name="Picture 2" descr="The Difference between the U.K., Great Britain, England, and the British  Isl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"/>
            <a:ext cx="5357818" cy="68389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57356" y="0"/>
            <a:ext cx="8229600" cy="1143000"/>
          </a:xfrm>
        </p:spPr>
        <p:txBody>
          <a:bodyPr/>
          <a:lstStyle/>
          <a:p>
            <a:r>
              <a:rPr lang="pl-PL" dirty="0" smtClean="0"/>
              <a:t>National </a:t>
            </a:r>
            <a:r>
              <a:rPr lang="pl-PL" dirty="0" err="1" smtClean="0"/>
              <a:t>symbols</a:t>
            </a:r>
            <a:r>
              <a:rPr lang="pl-PL" dirty="0" smtClean="0"/>
              <a:t>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-1428792" y="3643314"/>
            <a:ext cx="45719" cy="982651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0" y="214290"/>
            <a:ext cx="2643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Anthem</a:t>
            </a:r>
            <a:endParaRPr lang="pl-PL" dirty="0"/>
          </a:p>
        </p:txBody>
      </p:sp>
      <p:sp>
        <p:nvSpPr>
          <p:cNvPr id="8194" name="AutoShape 2" descr="Royal Badge of Wales -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8196" name="AutoShape 4" descr="Royal Badge of Wales -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8198" name="Picture 6" descr="Herb Walii – Wikipedia, wolna encyklopedi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3643314"/>
            <a:ext cx="2500330" cy="3075407"/>
          </a:xfrm>
          <a:prstGeom prst="rect">
            <a:avLst/>
          </a:prstGeom>
          <a:noFill/>
        </p:spPr>
      </p:pic>
      <p:sp>
        <p:nvSpPr>
          <p:cNvPr id="8" name="pole tekstowe 7"/>
          <p:cNvSpPr txBox="1"/>
          <p:nvPr/>
        </p:nvSpPr>
        <p:spPr>
          <a:xfrm>
            <a:off x="6357918" y="3286124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 smtClean="0"/>
              <a:t>Emblem</a:t>
            </a:r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3714744" y="1142984"/>
            <a:ext cx="300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Flag</a:t>
            </a:r>
            <a:endParaRPr lang="pl-PL" dirty="0"/>
          </a:p>
        </p:txBody>
      </p:sp>
      <p:pic>
        <p:nvPicPr>
          <p:cNvPr id="8202" name="Picture 10" descr="National symbols of Wales | Wales.co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16" y="4214818"/>
            <a:ext cx="2428860" cy="2428892"/>
          </a:xfrm>
          <a:prstGeom prst="rect">
            <a:avLst/>
          </a:prstGeom>
          <a:noFill/>
        </p:spPr>
      </p:pic>
      <p:pic>
        <p:nvPicPr>
          <p:cNvPr id="8206" name="Picture 14" descr="Flaga Walii - Flag of Wales - qaz.wik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86182" y="1571612"/>
            <a:ext cx="3024191" cy="2000264"/>
          </a:xfrm>
          <a:prstGeom prst="rect">
            <a:avLst/>
          </a:prstGeom>
          <a:noFill/>
        </p:spPr>
      </p:pic>
      <p:sp>
        <p:nvSpPr>
          <p:cNvPr id="14" name="pole tekstowe 13"/>
          <p:cNvSpPr txBox="1"/>
          <p:nvPr/>
        </p:nvSpPr>
        <p:spPr>
          <a:xfrm>
            <a:off x="3286116" y="3857628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 smtClean="0"/>
              <a:t>Daffodil</a:t>
            </a:r>
            <a:endParaRPr lang="pl-PL" dirty="0"/>
          </a:p>
        </p:txBody>
      </p:sp>
      <p:pic>
        <p:nvPicPr>
          <p:cNvPr id="17412" name="Picture 4" descr="Framed Welsh National Anthem Frame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571480"/>
            <a:ext cx="3214678" cy="650783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0"/>
            <a:ext cx="8301038" cy="1143000"/>
          </a:xfrm>
        </p:spPr>
        <p:txBody>
          <a:bodyPr/>
          <a:lstStyle/>
          <a:p>
            <a:r>
              <a:rPr lang="pl-PL" dirty="0" err="1" smtClean="0"/>
              <a:t>Traditional</a:t>
            </a:r>
            <a:r>
              <a:rPr lang="pl-PL" dirty="0" smtClean="0"/>
              <a:t> </a:t>
            </a:r>
            <a:r>
              <a:rPr lang="pl-PL" dirty="0" err="1" smtClean="0"/>
              <a:t>food</a:t>
            </a:r>
            <a:r>
              <a:rPr lang="pl-PL" dirty="0" smtClean="0"/>
              <a:t>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57290" y="7143775"/>
            <a:ext cx="400024" cy="125371"/>
          </a:xfrm>
        </p:spPr>
        <p:txBody>
          <a:bodyPr>
            <a:normAutofit fontScale="25000" lnSpcReduction="20000"/>
          </a:bodyPr>
          <a:lstStyle/>
          <a:p>
            <a:endParaRPr lang="pl-PL" dirty="0"/>
          </a:p>
        </p:txBody>
      </p:sp>
      <p:pic>
        <p:nvPicPr>
          <p:cNvPr id="7170" name="Picture 2" descr="Bara Brith - Przepis - Smakowity.p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285992"/>
            <a:ext cx="3429024" cy="2437822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0" y="1428736"/>
            <a:ext cx="3857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Bara </a:t>
            </a:r>
            <a:r>
              <a:rPr lang="pl-PL" dirty="0" err="1" smtClean="0"/>
              <a:t>Brith</a:t>
            </a:r>
            <a:endParaRPr lang="pl-PL" dirty="0"/>
          </a:p>
        </p:txBody>
      </p:sp>
      <p:pic>
        <p:nvPicPr>
          <p:cNvPr id="7172" name="Picture 4" descr="Classic Irish Guinness Rarebit Recip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36" y="1285884"/>
            <a:ext cx="2714620" cy="2714620"/>
          </a:xfrm>
          <a:prstGeom prst="rect">
            <a:avLst/>
          </a:prstGeom>
          <a:noFill/>
        </p:spPr>
      </p:pic>
      <p:sp>
        <p:nvSpPr>
          <p:cNvPr id="9" name="pole tekstowe 8"/>
          <p:cNvSpPr txBox="1"/>
          <p:nvPr/>
        </p:nvSpPr>
        <p:spPr>
          <a:xfrm>
            <a:off x="6357950" y="785794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 smtClean="0"/>
              <a:t>Welsh</a:t>
            </a:r>
            <a:r>
              <a:rPr lang="pl-PL" dirty="0" smtClean="0"/>
              <a:t> </a:t>
            </a:r>
            <a:r>
              <a:rPr lang="pl-PL" dirty="0" err="1" smtClean="0"/>
              <a:t>Rarebit</a:t>
            </a:r>
            <a:endParaRPr lang="pl-PL" dirty="0"/>
          </a:p>
        </p:txBody>
      </p:sp>
      <p:pic>
        <p:nvPicPr>
          <p:cNvPr id="7174" name="Picture 6" descr="Cawl recipe - BBC Foo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101" y="4639041"/>
            <a:ext cx="3690857" cy="2076107"/>
          </a:xfrm>
          <a:prstGeom prst="rect">
            <a:avLst/>
          </a:prstGeom>
          <a:noFill/>
        </p:spPr>
      </p:pic>
      <p:sp>
        <p:nvSpPr>
          <p:cNvPr id="11" name="pole tekstowe 10"/>
          <p:cNvSpPr txBox="1"/>
          <p:nvPr/>
        </p:nvSpPr>
        <p:spPr>
          <a:xfrm>
            <a:off x="3786182" y="4214818"/>
            <a:ext cx="371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 smtClean="0"/>
              <a:t>Cawl</a:t>
            </a:r>
            <a:r>
              <a:rPr lang="pl-PL" dirty="0" smtClean="0"/>
              <a:t> </a:t>
            </a:r>
            <a:endParaRPr lang="pl-PL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pl-PL" dirty="0" err="1" smtClean="0"/>
              <a:t>School</a:t>
            </a:r>
            <a:r>
              <a:rPr lang="pl-PL" dirty="0" smtClean="0"/>
              <a:t> </a:t>
            </a:r>
            <a:r>
              <a:rPr lang="pl-PL" dirty="0" err="1" smtClean="0"/>
              <a:t>uniforms</a:t>
            </a:r>
            <a:r>
              <a:rPr lang="pl-PL" dirty="0" smtClean="0"/>
              <a:t>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 rot="9649219" flipH="1">
            <a:off x="-2911747" y="5302734"/>
            <a:ext cx="445902" cy="1919878"/>
          </a:xfrm>
        </p:spPr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6146" name="AutoShape 2" descr="Osbaston Church in Wales School - School Unifor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6148" name="Picture 4" descr="Leschenault Catholic Primary School - Uniform Sho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3357562"/>
            <a:ext cx="2573602" cy="3357586"/>
          </a:xfrm>
          <a:prstGeom prst="rect">
            <a:avLst/>
          </a:prstGeom>
          <a:noFill/>
        </p:spPr>
      </p:pic>
      <p:pic>
        <p:nvPicPr>
          <p:cNvPr id="6150" name="Picture 6" descr="China Design Primary School Uniform Blazer - China School Uniform Design  and School Uniform pric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3000372"/>
            <a:ext cx="3000396" cy="3000396"/>
          </a:xfrm>
          <a:prstGeom prst="rect">
            <a:avLst/>
          </a:prstGeom>
          <a:noFill/>
        </p:spPr>
      </p:pic>
      <p:pic>
        <p:nvPicPr>
          <p:cNvPr id="6152" name="Picture 8" descr="Osbaston Church in Wales School - School Unifor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1142984"/>
            <a:ext cx="2786082" cy="4700610"/>
          </a:xfrm>
          <a:prstGeom prst="rect">
            <a:avLst/>
          </a:prstGeom>
          <a:noFill/>
        </p:spPr>
      </p:pic>
      <p:pic>
        <p:nvPicPr>
          <p:cNvPr id="6154" name="Picture 10" descr="Impact of Uniforms – Site Tit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095348"/>
            <a:ext cx="3178284" cy="211933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pl-PL" dirty="0" err="1" smtClean="0"/>
              <a:t>Interesting</a:t>
            </a:r>
            <a:r>
              <a:rPr lang="pl-PL" dirty="0" smtClean="0"/>
              <a:t> </a:t>
            </a:r>
            <a:r>
              <a:rPr lang="pl-PL" dirty="0" err="1" smtClean="0"/>
              <a:t>places</a:t>
            </a:r>
            <a:r>
              <a:rPr lang="pl-PL" dirty="0" smtClean="0"/>
              <a:t>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929982" y="2857496"/>
            <a:ext cx="2114536" cy="285752"/>
          </a:xfrm>
        </p:spPr>
        <p:txBody>
          <a:bodyPr>
            <a:normAutofit fontScale="47500" lnSpcReduction="20000"/>
          </a:bodyPr>
          <a:lstStyle/>
          <a:p>
            <a:endParaRPr lang="pl-PL" dirty="0"/>
          </a:p>
        </p:txBody>
      </p:sp>
      <p:pic>
        <p:nvPicPr>
          <p:cNvPr id="5122" name="Picture 2" descr="Snowdonia has just been named the most beautiful national park in Europe -  Wales Onli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4500570"/>
            <a:ext cx="3579041" cy="2214578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0" y="4143380"/>
            <a:ext cx="3643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Snowdonia</a:t>
            </a:r>
            <a:endParaRPr lang="pl-PL" dirty="0"/>
          </a:p>
        </p:txBody>
      </p:sp>
      <p:pic>
        <p:nvPicPr>
          <p:cNvPr id="5124" name="Picture 4" descr="The Welsh Highland Railway, Garratt 87 and Cnich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2000240"/>
            <a:ext cx="3009368" cy="2004992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1714480" y="1428736"/>
            <a:ext cx="300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 smtClean="0"/>
              <a:t>Wales</a:t>
            </a:r>
            <a:r>
              <a:rPr lang="pl-PL" dirty="0" smtClean="0"/>
              <a:t> by </a:t>
            </a:r>
            <a:r>
              <a:rPr lang="pl-PL" dirty="0" err="1" smtClean="0"/>
              <a:t>Rail</a:t>
            </a:r>
            <a:endParaRPr lang="pl-PL" dirty="0"/>
          </a:p>
        </p:txBody>
      </p:sp>
      <p:pic>
        <p:nvPicPr>
          <p:cNvPr id="5126" name="Picture 6" descr="4 Star Portmeirion Hotel | Where to Stay North Wal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1500174"/>
            <a:ext cx="3143271" cy="2094205"/>
          </a:xfrm>
          <a:prstGeom prst="rect">
            <a:avLst/>
          </a:prstGeom>
          <a:noFill/>
        </p:spPr>
      </p:pic>
      <p:sp>
        <p:nvSpPr>
          <p:cNvPr id="9" name="pole tekstowe 8"/>
          <p:cNvSpPr txBox="1"/>
          <p:nvPr/>
        </p:nvSpPr>
        <p:spPr>
          <a:xfrm>
            <a:off x="5857884" y="1000108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 smtClean="0"/>
              <a:t>Portmeirion</a:t>
            </a:r>
            <a:endParaRPr lang="pl-PL" dirty="0"/>
          </a:p>
        </p:txBody>
      </p:sp>
      <p:pic>
        <p:nvPicPr>
          <p:cNvPr id="5128" name="Picture 8" descr="Caernarfon Castle (Walia) - opinie - Tripadviso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8" y="4196615"/>
            <a:ext cx="3881428" cy="2589971"/>
          </a:xfrm>
          <a:prstGeom prst="rect">
            <a:avLst/>
          </a:prstGeom>
          <a:noFill/>
        </p:spPr>
      </p:pic>
      <p:sp>
        <p:nvSpPr>
          <p:cNvPr id="11" name="pole tekstowe 10"/>
          <p:cNvSpPr txBox="1"/>
          <p:nvPr/>
        </p:nvSpPr>
        <p:spPr>
          <a:xfrm>
            <a:off x="5000628" y="3714752"/>
            <a:ext cx="3857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 smtClean="0"/>
              <a:t>Caernarfon</a:t>
            </a:r>
            <a:r>
              <a:rPr lang="pl-PL" dirty="0" smtClean="0"/>
              <a:t> </a:t>
            </a:r>
            <a:r>
              <a:rPr lang="pl-PL" dirty="0" err="1" smtClean="0"/>
              <a:t>Castle</a:t>
            </a:r>
            <a:endParaRPr lang="pl-PL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0"/>
            <a:ext cx="8715404" cy="1143000"/>
          </a:xfrm>
        </p:spPr>
        <p:txBody>
          <a:bodyPr/>
          <a:lstStyle/>
          <a:p>
            <a:r>
              <a:rPr lang="pl-PL" dirty="0" smtClean="0"/>
              <a:t>Patron: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285984" y="7072338"/>
            <a:ext cx="2543164" cy="411147"/>
          </a:xfrm>
        </p:spPr>
        <p:txBody>
          <a:bodyPr>
            <a:normAutofit fontScale="77500" lnSpcReduction="20000"/>
          </a:bodyPr>
          <a:lstStyle/>
          <a:p>
            <a:endParaRPr lang="pl-PL" dirty="0"/>
          </a:p>
        </p:txBody>
      </p:sp>
      <p:pic>
        <p:nvPicPr>
          <p:cNvPr id="4098" name="Picture 2" descr="St David, Brecon and the Welsh costu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84" y="2071678"/>
            <a:ext cx="3714776" cy="5119059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-214346" y="1500174"/>
            <a:ext cx="3786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/>
              <a:t>Saint David</a:t>
            </a:r>
            <a:endParaRPr lang="pl-PL" sz="28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3357554" y="4572009"/>
            <a:ext cx="34290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He founded many monasteries and orders. His contribution to the preaching of the faith was so great that he was elected bishop in </a:t>
            </a:r>
            <a:r>
              <a:rPr lang="en-US" sz="2000" dirty="0" err="1" smtClean="0"/>
              <a:t>Mynyw</a:t>
            </a:r>
            <a:r>
              <a:rPr lang="en-US" sz="2000" dirty="0" smtClean="0"/>
              <a:t>, now St David</a:t>
            </a:r>
            <a:r>
              <a:rPr lang="pl-PL" sz="2000" dirty="0" smtClean="0"/>
              <a:t> </a:t>
            </a:r>
            <a:r>
              <a:rPr lang="en-US" sz="2000" dirty="0" smtClean="0"/>
              <a:t>(named after him). </a:t>
            </a:r>
            <a:endParaRPr lang="pl-PL" sz="2000" dirty="0" smtClean="0"/>
          </a:p>
          <a:p>
            <a:endParaRPr lang="pl-PL" sz="2000" dirty="0" smtClean="0"/>
          </a:p>
          <a:p>
            <a:endParaRPr lang="pl-PL" sz="2000" dirty="0"/>
          </a:p>
        </p:txBody>
      </p:sp>
      <p:pic>
        <p:nvPicPr>
          <p:cNvPr id="4100" name="Picture 4" descr="Saint David - Wikiped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7" y="3081633"/>
            <a:ext cx="2357454" cy="3919267"/>
          </a:xfrm>
          <a:prstGeom prst="rect">
            <a:avLst/>
          </a:prstGeom>
          <a:noFill/>
        </p:spPr>
      </p:pic>
      <p:pic>
        <p:nvPicPr>
          <p:cNvPr id="4104" name="Picture 8" descr="Saint David of Wales | Franciscan Medi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0947" y="1145465"/>
            <a:ext cx="3491500" cy="192634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 err="1" smtClean="0"/>
              <a:t>Famous</a:t>
            </a:r>
            <a:r>
              <a:rPr lang="pl-PL" dirty="0" smtClean="0"/>
              <a:t> </a:t>
            </a:r>
            <a:r>
              <a:rPr lang="pl-PL" dirty="0" err="1" smtClean="0"/>
              <a:t>people</a:t>
            </a:r>
            <a:r>
              <a:rPr lang="pl-PL" dirty="0" smtClean="0"/>
              <a:t> </a:t>
            </a:r>
            <a:r>
              <a:rPr lang="pl-PL" dirty="0" err="1" smtClean="0"/>
              <a:t>coming</a:t>
            </a:r>
            <a:r>
              <a:rPr lang="pl-PL" dirty="0" smtClean="0"/>
              <a:t> </a:t>
            </a:r>
            <a:r>
              <a:rPr lang="pl-PL" dirty="0" err="1" smtClean="0"/>
              <a:t>from</a:t>
            </a:r>
            <a:r>
              <a:rPr lang="pl-PL" dirty="0" smtClean="0"/>
              <a:t> </a:t>
            </a:r>
            <a:r>
              <a:rPr lang="pl-PL" dirty="0" err="1" smtClean="0"/>
              <a:t>Wales</a:t>
            </a:r>
            <a:r>
              <a:rPr lang="pl-PL" dirty="0" smtClean="0"/>
              <a:t>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 flipV="1">
            <a:off x="1142976" y="-857279"/>
            <a:ext cx="8229600" cy="428628"/>
          </a:xfrm>
        </p:spPr>
        <p:txBody>
          <a:bodyPr>
            <a:normAutofit fontScale="85000" lnSpcReduction="20000"/>
          </a:bodyPr>
          <a:lstStyle/>
          <a:p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928662" y="857232"/>
            <a:ext cx="228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Bonnie Tyler</a:t>
            </a:r>
            <a:endParaRPr lang="pl-PL" dirty="0"/>
          </a:p>
        </p:txBody>
      </p:sp>
      <p:pic>
        <p:nvPicPr>
          <p:cNvPr id="3076" name="Picture 4" descr="Mourinho: Bale Tidak Sama dengan 7 Tahun Lalu – memonesia.c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12" y="4833955"/>
            <a:ext cx="2965759" cy="2024045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3071802" y="4357694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 smtClean="0"/>
              <a:t>Gareth</a:t>
            </a:r>
            <a:r>
              <a:rPr lang="pl-PL" dirty="0" smtClean="0"/>
              <a:t> Bale</a:t>
            </a:r>
            <a:endParaRPr lang="pl-PL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5786446" y="4000504"/>
            <a:ext cx="3357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Timothy Dalton</a:t>
            </a:r>
            <a:endParaRPr lang="pl-PL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6786578" y="928670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Anthony Hopkins</a:t>
            </a:r>
            <a:endParaRPr lang="pl-PL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4000496" y="928670"/>
            <a:ext cx="2180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Catherine Zeta-Jones</a:t>
            </a:r>
          </a:p>
          <a:p>
            <a:endParaRPr lang="pl-PL" dirty="0"/>
          </a:p>
        </p:txBody>
      </p:sp>
      <p:pic>
        <p:nvPicPr>
          <p:cNvPr id="11268" name="Picture 4" descr="Catherine Zeta-Jones | Twoja Twarz Brzmi Znajomo Wiki | Fando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1428736"/>
            <a:ext cx="2285992" cy="2857490"/>
          </a:xfrm>
          <a:prstGeom prst="rect">
            <a:avLst/>
          </a:prstGeom>
          <a:noFill/>
        </p:spPr>
      </p:pic>
      <p:pic>
        <p:nvPicPr>
          <p:cNvPr id="11270" name="Picture 6" descr="Jones at The Queen's Birthday Party in 20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4205541"/>
            <a:ext cx="1857388" cy="2665474"/>
          </a:xfrm>
          <a:prstGeom prst="rect">
            <a:avLst/>
          </a:prstGeom>
          <a:noFill/>
        </p:spPr>
      </p:pic>
      <p:sp>
        <p:nvSpPr>
          <p:cNvPr id="16" name="pole tekstowe 15"/>
          <p:cNvSpPr txBox="1"/>
          <p:nvPr/>
        </p:nvSpPr>
        <p:spPr>
          <a:xfrm>
            <a:off x="500034" y="3857628"/>
            <a:ext cx="115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Tom Jones</a:t>
            </a:r>
            <a:endParaRPr lang="pl-PL" dirty="0"/>
          </a:p>
        </p:txBody>
      </p:sp>
      <p:pic>
        <p:nvPicPr>
          <p:cNvPr id="11266" name="Picture 2" descr="Anthony Hopkins (I) - Filmwe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15140" y="1428736"/>
            <a:ext cx="1979972" cy="2571768"/>
          </a:xfrm>
          <a:prstGeom prst="rect">
            <a:avLst/>
          </a:prstGeom>
          <a:noFill/>
        </p:spPr>
      </p:pic>
      <p:pic>
        <p:nvPicPr>
          <p:cNvPr id="4" name="Picture 4" descr="Timothy Dalto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57950" y="4357694"/>
            <a:ext cx="2461238" cy="2500306"/>
          </a:xfrm>
          <a:prstGeom prst="rect">
            <a:avLst/>
          </a:prstGeom>
          <a:noFill/>
        </p:spPr>
      </p:pic>
      <p:pic>
        <p:nvPicPr>
          <p:cNvPr id="6" name="Picture 6" descr="To choroba pomogła jej zrobić karierę! Kim jest Bonnie Tyler? | Viva.pl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282" y="1252755"/>
            <a:ext cx="3286148" cy="260487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pl-PL" dirty="0" smtClean="0"/>
              <a:t>Capital city: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-2214610" y="5143512"/>
            <a:ext cx="900090" cy="554023"/>
          </a:xfrm>
        </p:spPr>
        <p:txBody>
          <a:bodyPr>
            <a:normAutofit lnSpcReduction="10000"/>
          </a:bodyPr>
          <a:lstStyle/>
          <a:p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4286248" y="1357298"/>
            <a:ext cx="46434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 smtClean="0"/>
              <a:t>Cardiff</a:t>
            </a:r>
            <a:endParaRPr lang="pl-PL" sz="6000" b="1" dirty="0"/>
          </a:p>
        </p:txBody>
      </p:sp>
      <p:sp>
        <p:nvSpPr>
          <p:cNvPr id="2050" name="AutoShape 2" descr="Is Cardiff a good capital city for Wales? - Wales Online"/>
          <p:cNvSpPr>
            <a:spLocks noChangeAspect="1" noChangeArrowheads="1"/>
          </p:cNvSpPr>
          <p:nvPr/>
        </p:nvSpPr>
        <p:spPr bwMode="auto">
          <a:xfrm>
            <a:off x="155575" y="-890588"/>
            <a:ext cx="2466975" cy="18573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052" name="Picture 4" descr="What Is the Capital of Wales? - WorldAtla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4" y="3692792"/>
            <a:ext cx="4643438" cy="3093794"/>
          </a:xfrm>
          <a:prstGeom prst="rect">
            <a:avLst/>
          </a:prstGeom>
          <a:noFill/>
        </p:spPr>
      </p:pic>
      <p:pic>
        <p:nvPicPr>
          <p:cNvPr id="2054" name="Picture 6" descr="Is Cardiff a good capital city for Wales? - Wales Onli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500438"/>
            <a:ext cx="4000528" cy="3000397"/>
          </a:xfrm>
          <a:prstGeom prst="rect">
            <a:avLst/>
          </a:prstGeom>
          <a:noFill/>
        </p:spPr>
      </p:pic>
      <p:pic>
        <p:nvPicPr>
          <p:cNvPr id="2056" name="Picture 8" descr="Dec. 20, 1955: Cardiff becomes the capital of Wal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15" y="1142984"/>
            <a:ext cx="3593329" cy="222883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5257808" cy="1131910"/>
          </a:xfrm>
        </p:spPr>
        <p:txBody>
          <a:bodyPr/>
          <a:lstStyle/>
          <a:p>
            <a:r>
              <a:rPr lang="pl-PL" b="1" dirty="0" smtClean="0"/>
              <a:t>Northern Ireland</a:t>
            </a:r>
            <a:endParaRPr lang="pl-PL" b="1" dirty="0"/>
          </a:p>
        </p:txBody>
      </p:sp>
      <p:pic>
        <p:nvPicPr>
          <p:cNvPr id="4" name="Obraz 3" descr="Northern Ireland | History, Population, Flag, Map, Capital, &amp; Facts |  Britannica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14488"/>
            <a:ext cx="7143800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1357354" y="0"/>
            <a:ext cx="8229600" cy="1143000"/>
          </a:xfrm>
        </p:spPr>
        <p:txBody>
          <a:bodyPr/>
          <a:lstStyle/>
          <a:p>
            <a:r>
              <a:rPr lang="pl-PL" dirty="0" smtClean="0"/>
              <a:t>National </a:t>
            </a:r>
            <a:r>
              <a:rPr lang="pl-PL" dirty="0" err="1" smtClean="0"/>
              <a:t>symbols</a:t>
            </a:r>
            <a:r>
              <a:rPr lang="pl-PL" dirty="0" smtClean="0"/>
              <a:t>:  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-3357618" y="0"/>
            <a:ext cx="685776" cy="400040"/>
          </a:xfrm>
        </p:spPr>
        <p:txBody>
          <a:bodyPr>
            <a:normAutofit fontScale="77500" lnSpcReduction="20000"/>
          </a:bodyPr>
          <a:lstStyle/>
          <a:p>
            <a:endParaRPr lang="pl-PL" dirty="0"/>
          </a:p>
        </p:txBody>
      </p:sp>
      <p:pic>
        <p:nvPicPr>
          <p:cNvPr id="50178" name="Picture 2" descr="Northern Ireland flag package - Country flag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1428736"/>
            <a:ext cx="3324248" cy="1780848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3643306" y="1000108"/>
            <a:ext cx="371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Flag</a:t>
            </a:r>
            <a:endParaRPr lang="pl-PL" dirty="0"/>
          </a:p>
        </p:txBody>
      </p:sp>
      <p:pic>
        <p:nvPicPr>
          <p:cNvPr id="50180" name="Picture 4" descr="Plik:Coat of Arms of Northern Ireland.svg – Wikipedia, wolna encykloped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28660" y="3857628"/>
            <a:ext cx="4143404" cy="2890672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0" y="3429000"/>
            <a:ext cx="3643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 smtClean="0"/>
              <a:t>Emblem</a:t>
            </a:r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6500826" y="2500306"/>
            <a:ext cx="2643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Anthem</a:t>
            </a:r>
            <a:endParaRPr lang="pl-PL" dirty="0"/>
          </a:p>
        </p:txBody>
      </p:sp>
      <p:pic>
        <p:nvPicPr>
          <p:cNvPr id="50182" name="Picture 6" descr="The New York Times mistakes the four-leaf clover as the symbol of Ireland |  IrishCentral.co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58" y="4857760"/>
            <a:ext cx="2514579" cy="1571612"/>
          </a:xfrm>
          <a:prstGeom prst="rect">
            <a:avLst/>
          </a:prstGeom>
          <a:noFill/>
        </p:spPr>
      </p:pic>
      <p:sp>
        <p:nvSpPr>
          <p:cNvPr id="10" name="pole tekstowe 9"/>
          <p:cNvSpPr txBox="1"/>
          <p:nvPr/>
        </p:nvSpPr>
        <p:spPr>
          <a:xfrm>
            <a:off x="4000496" y="4500570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 smtClean="0"/>
              <a:t>Shamrock</a:t>
            </a:r>
            <a:endParaRPr lang="pl-PL" dirty="0"/>
          </a:p>
        </p:txBody>
      </p:sp>
      <p:pic>
        <p:nvPicPr>
          <p:cNvPr id="12" name="Obraz 11" descr="Lyrics Center: England National Anthem Lyrics Pdf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72264" y="3143248"/>
            <a:ext cx="2571736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pl-PL" dirty="0" err="1" smtClean="0"/>
              <a:t>Traditional</a:t>
            </a:r>
            <a:r>
              <a:rPr lang="pl-PL" dirty="0" smtClean="0"/>
              <a:t> </a:t>
            </a:r>
            <a:r>
              <a:rPr lang="pl-PL" dirty="0" err="1" smtClean="0"/>
              <a:t>food</a:t>
            </a:r>
            <a:r>
              <a:rPr lang="pl-PL" dirty="0" smtClean="0"/>
              <a:t>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-3571932" y="4572008"/>
            <a:ext cx="614338" cy="1339841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7172" name="Picture 4" descr="Authentic Cornish Pasty Recipe - The Daring Gourme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2264" y="1643050"/>
            <a:ext cx="2357454" cy="2357454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6572264" y="1214422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 smtClean="0"/>
              <a:t>Pastie</a:t>
            </a:r>
            <a:endParaRPr lang="pl-PL" dirty="0"/>
          </a:p>
        </p:txBody>
      </p:sp>
      <p:sp>
        <p:nvSpPr>
          <p:cNvPr id="7174" name="AutoShape 6" descr="Easy Traditional Irish Champ Recip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7176" name="AutoShape 8" descr="Easy Traditional Irish Champ Recip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7178" name="AutoShape 10" descr="Easy Traditional Irish Champ Recip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7170" name="AutoShape 2" descr="Easy Traditional Irish Champ Recip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4" name="AutoShape 4" descr="Easy Traditional Irish Champ Recip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" name="AutoShape 6" descr="Easy Traditional Irish Champ Recip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" name="AutoShape 8" descr="Easy Traditional Irish Champ Recip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8" name="AutoShape 10" descr="Easy Traditional Irish Champ Recipe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7180" name="AutoShape 12" descr="Easy Traditional Irish Champ Recip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7182" name="AutoShape 14" descr="https://www.thespruceeats.com/thmb/6joTmdYLNd8WBKC7Aq0Ik9kM-bM=/960x0/filters:no_upscale():max_bytes(150000):strip_icc():format(webp)/easy-traditional-irish-champ-recipe-435734-hero-01-c0d8f178b97d4adf8c8a08f1b12868b0.jpg"/>
          <p:cNvSpPr>
            <a:spLocks noChangeAspect="1" noChangeArrowheads="1"/>
          </p:cNvSpPr>
          <p:nvPr/>
        </p:nvSpPr>
        <p:spPr bwMode="auto">
          <a:xfrm>
            <a:off x="155575" y="-2286000"/>
            <a:ext cx="7143750" cy="4762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7184" name="Picture 16" descr="Easy Traditional Irish Champ Recip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285992"/>
            <a:ext cx="3214710" cy="2143140"/>
          </a:xfrm>
          <a:prstGeom prst="rect">
            <a:avLst/>
          </a:prstGeom>
          <a:noFill/>
        </p:spPr>
      </p:pic>
      <p:sp>
        <p:nvSpPr>
          <p:cNvPr id="17" name="pole tekstowe 16"/>
          <p:cNvSpPr txBox="1"/>
          <p:nvPr/>
        </p:nvSpPr>
        <p:spPr>
          <a:xfrm>
            <a:off x="214282" y="1714488"/>
            <a:ext cx="321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 smtClean="0"/>
              <a:t>Champ</a:t>
            </a:r>
            <a:endParaRPr lang="pl-PL" dirty="0"/>
          </a:p>
        </p:txBody>
      </p:sp>
      <p:pic>
        <p:nvPicPr>
          <p:cNvPr id="7186" name="Picture 18" descr="Best Irish Stew Recipe - How To Make Irish Stew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87010" y="4076725"/>
            <a:ext cx="2642378" cy="2638423"/>
          </a:xfrm>
          <a:prstGeom prst="rect">
            <a:avLst/>
          </a:prstGeom>
          <a:noFill/>
        </p:spPr>
      </p:pic>
      <p:sp>
        <p:nvSpPr>
          <p:cNvPr id="19" name="pole tekstowe 18"/>
          <p:cNvSpPr txBox="1"/>
          <p:nvPr/>
        </p:nvSpPr>
        <p:spPr>
          <a:xfrm>
            <a:off x="3786182" y="3643314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Irish Stew</a:t>
            </a:r>
            <a:endParaRPr lang="pl-PL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287172" y="2786058"/>
            <a:ext cx="971528" cy="2268535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285720" y="1714488"/>
            <a:ext cx="32147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600" b="1" dirty="0" err="1" smtClean="0">
                <a:latin typeface="+mj-lt"/>
              </a:rPr>
              <a:t>England</a:t>
            </a:r>
            <a:endParaRPr lang="pl-PL" sz="6600" b="1" dirty="0">
              <a:latin typeface="+mj-lt"/>
            </a:endParaRPr>
          </a:p>
        </p:txBody>
      </p:sp>
      <p:pic>
        <p:nvPicPr>
          <p:cNvPr id="6" name="Obraz 5" descr="England outline map - royalty free editable vector map - Maproo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06" y="428604"/>
            <a:ext cx="5500694" cy="642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pl-PL" dirty="0" err="1" smtClean="0"/>
              <a:t>School</a:t>
            </a:r>
            <a:r>
              <a:rPr lang="pl-PL" dirty="0" smtClean="0"/>
              <a:t> </a:t>
            </a:r>
            <a:r>
              <a:rPr lang="pl-PL" dirty="0" err="1" smtClean="0"/>
              <a:t>uniforms</a:t>
            </a:r>
            <a:r>
              <a:rPr lang="pl-PL" dirty="0" smtClean="0"/>
              <a:t>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-3286180" y="0"/>
            <a:ext cx="185710" cy="911213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6146" name="Picture 2" descr="Derry Girls gives us the Irish joy and comedy we deserv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714488"/>
            <a:ext cx="4481470" cy="3361103"/>
          </a:xfrm>
          <a:prstGeom prst="rect">
            <a:avLst/>
          </a:prstGeom>
          <a:noFill/>
        </p:spPr>
      </p:pic>
      <p:pic>
        <p:nvPicPr>
          <p:cNvPr id="6148" name="Picture 4" descr="TIME for Kids | Should Students Wear Uniforms?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2214554"/>
            <a:ext cx="2905127" cy="1933231"/>
          </a:xfrm>
          <a:prstGeom prst="rect">
            <a:avLst/>
          </a:prstGeom>
          <a:noFill/>
        </p:spPr>
      </p:pic>
      <p:sp>
        <p:nvSpPr>
          <p:cNvPr id="6150" name="AutoShape 6" descr="Secondary Schools - HEART &amp; HOM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6152" name="Picture 8" descr="Secondary Schools - HEART &amp; HOM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2" y="3857628"/>
            <a:ext cx="1820844" cy="2731267"/>
          </a:xfrm>
          <a:prstGeom prst="rect">
            <a:avLst/>
          </a:prstGeom>
          <a:noFill/>
        </p:spPr>
      </p:pic>
      <p:pic>
        <p:nvPicPr>
          <p:cNvPr id="6154" name="Picture 10" descr="File:CGS Pupils.jpg - Wikimedia Common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4929274"/>
            <a:ext cx="2786573" cy="185731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pl-PL" dirty="0" err="1" smtClean="0"/>
              <a:t>Interesting</a:t>
            </a:r>
            <a:r>
              <a:rPr lang="pl-PL" dirty="0" smtClean="0"/>
              <a:t> </a:t>
            </a:r>
            <a:r>
              <a:rPr lang="pl-PL" dirty="0" err="1" smtClean="0"/>
              <a:t>places</a:t>
            </a:r>
            <a:r>
              <a:rPr lang="pl-PL" dirty="0" smtClean="0"/>
              <a:t>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215734" y="785794"/>
            <a:ext cx="1685908" cy="2411411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51202" name="Picture 2" descr="Mussenden Temple and Downhill Demesne - Castlerock - Discover Northern  Irela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4214818"/>
            <a:ext cx="4194712" cy="2400284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285720" y="3845486"/>
            <a:ext cx="421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 smtClean="0"/>
              <a:t>Mussenden</a:t>
            </a:r>
            <a:r>
              <a:rPr lang="pl-PL" dirty="0" smtClean="0"/>
              <a:t> </a:t>
            </a:r>
            <a:r>
              <a:rPr lang="pl-PL" dirty="0" err="1" smtClean="0"/>
              <a:t>Temple</a:t>
            </a:r>
            <a:endParaRPr lang="pl-PL" dirty="0"/>
          </a:p>
        </p:txBody>
      </p:sp>
      <p:pic>
        <p:nvPicPr>
          <p:cNvPr id="51204" name="Picture 4" descr="Belfast City Council initiates extensive review of rental platform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0122" y="3849749"/>
            <a:ext cx="3951034" cy="2365333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5000628" y="3429000"/>
            <a:ext cx="3929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Belfast City Hall</a:t>
            </a:r>
            <a:endParaRPr lang="pl-PL" dirty="0"/>
          </a:p>
        </p:txBody>
      </p:sp>
      <p:pic>
        <p:nvPicPr>
          <p:cNvPr id="51206" name="Picture 6" descr="Titanic Belfast by CivicArtsand Todd Architects | Deze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500174"/>
            <a:ext cx="3143272" cy="2245195"/>
          </a:xfrm>
          <a:prstGeom prst="rect">
            <a:avLst/>
          </a:prstGeom>
          <a:noFill/>
        </p:spPr>
      </p:pic>
      <p:sp>
        <p:nvSpPr>
          <p:cNvPr id="9" name="pole tekstowe 8"/>
          <p:cNvSpPr txBox="1"/>
          <p:nvPr/>
        </p:nvSpPr>
        <p:spPr>
          <a:xfrm>
            <a:off x="214282" y="1142984"/>
            <a:ext cx="314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Titanic Belfast</a:t>
            </a:r>
            <a:endParaRPr lang="pl-PL" dirty="0"/>
          </a:p>
        </p:txBody>
      </p:sp>
      <p:pic>
        <p:nvPicPr>
          <p:cNvPr id="51208" name="Picture 8" descr="Man dies suddenly at Tollymore Forest Park - The Irish New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357298"/>
            <a:ext cx="3123441" cy="1976415"/>
          </a:xfrm>
          <a:prstGeom prst="rect">
            <a:avLst/>
          </a:prstGeom>
          <a:noFill/>
        </p:spPr>
      </p:pic>
      <p:sp>
        <p:nvSpPr>
          <p:cNvPr id="11" name="pole tekstowe 10"/>
          <p:cNvSpPr txBox="1"/>
          <p:nvPr/>
        </p:nvSpPr>
        <p:spPr>
          <a:xfrm>
            <a:off x="4572000" y="928670"/>
            <a:ext cx="314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 smtClean="0"/>
              <a:t>Tollymore</a:t>
            </a:r>
            <a:r>
              <a:rPr lang="pl-PL" dirty="0" smtClean="0"/>
              <a:t> </a:t>
            </a:r>
            <a:r>
              <a:rPr lang="pl-PL" dirty="0" err="1" smtClean="0"/>
              <a:t>Forest</a:t>
            </a:r>
            <a:r>
              <a:rPr lang="pl-PL" dirty="0" smtClean="0"/>
              <a:t> Park</a:t>
            </a:r>
            <a:endParaRPr lang="pl-PL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pl-PL" dirty="0" smtClean="0"/>
              <a:t>Patron: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501354" y="1000108"/>
            <a:ext cx="2043098" cy="1928826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52226" name="Picture 2" descr="Who is Saint Patrick? St Patrick Facts | Ireland Chauffeur Trav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714620"/>
            <a:ext cx="4953001" cy="4143380"/>
          </a:xfrm>
          <a:prstGeom prst="rect">
            <a:avLst/>
          </a:prstGeom>
          <a:noFill/>
        </p:spPr>
      </p:pic>
      <p:sp>
        <p:nvSpPr>
          <p:cNvPr id="6" name="pole tekstowe 5"/>
          <p:cNvSpPr txBox="1"/>
          <p:nvPr/>
        </p:nvSpPr>
        <p:spPr>
          <a:xfrm>
            <a:off x="0" y="1643050"/>
            <a:ext cx="4000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/>
              <a:t>Saint </a:t>
            </a:r>
            <a:r>
              <a:rPr lang="pl-PL" sz="3600" dirty="0" err="1" smtClean="0"/>
              <a:t>Partrick</a:t>
            </a:r>
            <a:endParaRPr lang="pl-PL" sz="3600" dirty="0"/>
          </a:p>
        </p:txBody>
      </p:sp>
      <p:pic>
        <p:nvPicPr>
          <p:cNvPr id="52228" name="Picture 4" descr="What is St Patrick's Day? – The Whisky Exchange Whisky Blog — The Whisky  Exchange Whisky Blo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428604"/>
            <a:ext cx="3280864" cy="3398975"/>
          </a:xfrm>
          <a:prstGeom prst="rect">
            <a:avLst/>
          </a:prstGeom>
          <a:noFill/>
        </p:spPr>
      </p:pic>
      <p:sp>
        <p:nvSpPr>
          <p:cNvPr id="8" name="pole tekstowe 7"/>
          <p:cNvSpPr txBox="1"/>
          <p:nvPr/>
        </p:nvSpPr>
        <p:spPr>
          <a:xfrm>
            <a:off x="4786314" y="4071942"/>
            <a:ext cx="43576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St. Patrick came from a Christian family, he was the son of a deacon. When he was about sixteen years old, he was captured by Irish pirates. They sold him as a slave in Ireland.  He lived there for six years and learned the local language. He then escaped and returned to his family. </a:t>
            </a:r>
            <a:endParaRPr lang="pl-PL" sz="2000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pl-PL" sz="3700" dirty="0" err="1" smtClean="0"/>
              <a:t>Famous</a:t>
            </a:r>
            <a:r>
              <a:rPr lang="pl-PL" sz="3700" dirty="0" smtClean="0"/>
              <a:t> </a:t>
            </a:r>
            <a:r>
              <a:rPr lang="pl-PL" sz="3700" dirty="0" err="1" smtClean="0"/>
              <a:t>people</a:t>
            </a:r>
            <a:r>
              <a:rPr lang="pl-PL" sz="3700" dirty="0" smtClean="0"/>
              <a:t> </a:t>
            </a:r>
            <a:r>
              <a:rPr lang="pl-PL" sz="3700" dirty="0" err="1" smtClean="0"/>
              <a:t>coming</a:t>
            </a:r>
            <a:r>
              <a:rPr lang="pl-PL" sz="3700" dirty="0" smtClean="0"/>
              <a:t> </a:t>
            </a:r>
            <a:r>
              <a:rPr lang="pl-PL" sz="3700" dirty="0" err="1" smtClean="0"/>
              <a:t>from</a:t>
            </a:r>
            <a:r>
              <a:rPr lang="pl-PL" sz="3700" dirty="0" smtClean="0"/>
              <a:t> Northern Ireland:</a:t>
            </a:r>
            <a:endParaRPr lang="pl-PL" sz="37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572660" y="1714488"/>
            <a:ext cx="2185974" cy="2411411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1026" name="Picture 2" descr="Liam Neeson : biografia i życiorys, 4 ciekawostki, 2 cytaty, wiek, wzrost,  znak zodiak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142984"/>
            <a:ext cx="1785950" cy="2756658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0" y="857232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 smtClean="0"/>
              <a:t>Liam</a:t>
            </a:r>
            <a:r>
              <a:rPr lang="pl-PL" dirty="0" smtClean="0"/>
              <a:t> </a:t>
            </a:r>
            <a:r>
              <a:rPr lang="pl-PL" dirty="0" err="1" smtClean="0"/>
              <a:t>Neeson</a:t>
            </a:r>
            <a:endParaRPr lang="pl-PL" dirty="0"/>
          </a:p>
        </p:txBody>
      </p:sp>
      <p:pic>
        <p:nvPicPr>
          <p:cNvPr id="1028" name="Picture 4" descr="Jamie Dornan | 50TwarzyGreya Wiki | Fand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4000504"/>
            <a:ext cx="2643206" cy="2643206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2357422" y="3643314"/>
            <a:ext cx="271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Jamie </a:t>
            </a:r>
            <a:r>
              <a:rPr lang="pl-PL" dirty="0" err="1" smtClean="0"/>
              <a:t>Dornan</a:t>
            </a:r>
            <a:endParaRPr lang="pl-PL" dirty="0"/>
          </a:p>
        </p:txBody>
      </p:sp>
      <p:pic>
        <p:nvPicPr>
          <p:cNvPr id="1030" name="Picture 6" descr="Van Morrison Releasing New Songs Protesting COVID-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480" y="4000480"/>
            <a:ext cx="2857520" cy="2857520"/>
          </a:xfrm>
          <a:prstGeom prst="rect">
            <a:avLst/>
          </a:prstGeom>
          <a:noFill/>
        </p:spPr>
      </p:pic>
      <p:sp>
        <p:nvSpPr>
          <p:cNvPr id="9" name="pole tekstowe 8"/>
          <p:cNvSpPr txBox="1"/>
          <p:nvPr/>
        </p:nvSpPr>
        <p:spPr>
          <a:xfrm>
            <a:off x="6072198" y="3571876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Van Morrison</a:t>
            </a:r>
            <a:endParaRPr lang="pl-PL" dirty="0"/>
          </a:p>
        </p:txBody>
      </p:sp>
      <p:pic>
        <p:nvPicPr>
          <p:cNvPr id="1032" name="Picture 8" descr="20+ Best Pictures of Paula Malcomson - Swanty Galler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14678" y="1357298"/>
            <a:ext cx="2828945" cy="2357454"/>
          </a:xfrm>
          <a:prstGeom prst="rect">
            <a:avLst/>
          </a:prstGeom>
          <a:noFill/>
        </p:spPr>
      </p:pic>
      <p:sp>
        <p:nvSpPr>
          <p:cNvPr id="12" name="pole tekstowe 11"/>
          <p:cNvSpPr txBox="1"/>
          <p:nvPr/>
        </p:nvSpPr>
        <p:spPr>
          <a:xfrm>
            <a:off x="3214678" y="1000108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Paula </a:t>
            </a:r>
            <a:r>
              <a:rPr lang="pl-PL" dirty="0" err="1" smtClean="0"/>
              <a:t>Malcomson</a:t>
            </a:r>
            <a:endParaRPr lang="pl-PL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500034" y="4000504"/>
            <a:ext cx="1403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Rory </a:t>
            </a:r>
            <a:r>
              <a:rPr lang="pl-PL" dirty="0" err="1" smtClean="0"/>
              <a:t>McIlroy</a:t>
            </a:r>
            <a:endParaRPr lang="pl-PL" dirty="0"/>
          </a:p>
        </p:txBody>
      </p:sp>
      <p:pic>
        <p:nvPicPr>
          <p:cNvPr id="15" name="Obraz 14" descr="Rory McIlroy watches drive flight (portrait orientation)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4429132"/>
            <a:ext cx="1785951" cy="242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pole tekstowe 15"/>
          <p:cNvSpPr txBox="1"/>
          <p:nvPr/>
        </p:nvSpPr>
        <p:spPr>
          <a:xfrm>
            <a:off x="6858016" y="857232"/>
            <a:ext cx="1577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Colin </a:t>
            </a:r>
            <a:r>
              <a:rPr lang="pl-PL" dirty="0" err="1" smtClean="0"/>
              <a:t>Bateman</a:t>
            </a:r>
            <a:endParaRPr lang="pl-PL" dirty="0"/>
          </a:p>
        </p:txBody>
      </p:sp>
      <p:pic>
        <p:nvPicPr>
          <p:cNvPr id="18" name="Obraz 17" descr="Colin Bateman - Curtis Brown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43702" y="1285860"/>
            <a:ext cx="2087336" cy="2087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pl-PL" dirty="0" smtClean="0"/>
              <a:t>Capital city: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358478" y="571480"/>
            <a:ext cx="2686040" cy="900106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571472" y="1857364"/>
            <a:ext cx="39290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600" b="1" dirty="0" smtClean="0"/>
              <a:t>BELFAST</a:t>
            </a:r>
            <a:endParaRPr lang="pl-PL" sz="6600" b="1" dirty="0"/>
          </a:p>
        </p:txBody>
      </p:sp>
      <p:pic>
        <p:nvPicPr>
          <p:cNvPr id="49154" name="Picture 2" descr="Queens and Belfast University, New City Deal | NI Connection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8" y="3714752"/>
            <a:ext cx="5072066" cy="3000372"/>
          </a:xfrm>
          <a:prstGeom prst="rect">
            <a:avLst/>
          </a:prstGeom>
          <a:noFill/>
        </p:spPr>
      </p:pic>
      <p:sp>
        <p:nvSpPr>
          <p:cNvPr id="49156" name="AutoShape 4" descr="Belfast w pigułce. Wreszcie spokojne miasto (+ MAPA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49158" name="Picture 6" descr="Belfast w pigułce. Wreszcie spokojne miasto (+ MAPA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4214818"/>
            <a:ext cx="3740478" cy="2500306"/>
          </a:xfrm>
          <a:prstGeom prst="rect">
            <a:avLst/>
          </a:prstGeom>
          <a:noFill/>
        </p:spPr>
      </p:pic>
      <p:pic>
        <p:nvPicPr>
          <p:cNvPr id="49160" name="Picture 8" descr="Belfast i Irlandia Północna na weekend | Guru Podróż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42" y="1214422"/>
            <a:ext cx="3714776" cy="278608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1428736"/>
            <a:ext cx="8229600" cy="1143000"/>
          </a:xfrm>
        </p:spPr>
        <p:txBody>
          <a:bodyPr>
            <a:noAutofit/>
          </a:bodyPr>
          <a:lstStyle/>
          <a:p>
            <a:r>
              <a:rPr lang="pl-PL" sz="15000" dirty="0" smtClean="0">
                <a:latin typeface="Algerian" pitchFamily="82" charset="0"/>
              </a:rPr>
              <a:t/>
            </a:r>
            <a:br>
              <a:rPr lang="pl-PL" sz="15000" dirty="0" smtClean="0">
                <a:latin typeface="Algerian" pitchFamily="82" charset="0"/>
              </a:rPr>
            </a:br>
            <a:r>
              <a:rPr lang="pl-PL" sz="15000" dirty="0" err="1" smtClean="0">
                <a:latin typeface="Curlz MT" pitchFamily="82" charset="0"/>
              </a:rPr>
              <a:t>The</a:t>
            </a:r>
            <a:r>
              <a:rPr lang="pl-PL" sz="15000" dirty="0" smtClean="0">
                <a:latin typeface="Curlz MT" pitchFamily="82" charset="0"/>
              </a:rPr>
              <a:t> </a:t>
            </a:r>
            <a:r>
              <a:rPr lang="pl-PL" sz="15000" dirty="0" err="1" smtClean="0">
                <a:latin typeface="Curlz MT" pitchFamily="82" charset="0"/>
              </a:rPr>
              <a:t>End</a:t>
            </a:r>
            <a:endParaRPr lang="pl-PL" sz="15000" dirty="0">
              <a:latin typeface="Curlz MT" pitchFamily="82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-4429188" y="500042"/>
            <a:ext cx="2686040" cy="1911345"/>
          </a:xfrm>
        </p:spPr>
        <p:txBody>
          <a:bodyPr/>
          <a:lstStyle/>
          <a:p>
            <a:endParaRPr lang="pl-PL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1643106" y="0"/>
            <a:ext cx="8229600" cy="1143000"/>
          </a:xfrm>
        </p:spPr>
        <p:txBody>
          <a:bodyPr/>
          <a:lstStyle/>
          <a:p>
            <a:r>
              <a:rPr lang="pl-PL" dirty="0" smtClean="0"/>
              <a:t>National </a:t>
            </a:r>
            <a:r>
              <a:rPr lang="pl-PL" dirty="0" err="1" smtClean="0"/>
              <a:t>symbols</a:t>
            </a:r>
            <a:r>
              <a:rPr lang="pl-PL" dirty="0" smtClean="0"/>
              <a:t>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-2286048" y="6643710"/>
            <a:ext cx="1428760" cy="1339841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7172" name="Picture 4" descr="Armoiries Angleterre 1198 - National Emblem Of England Transparent PNG -  361x400 - Free Download on Nice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500174"/>
            <a:ext cx="2214578" cy="2810809"/>
          </a:xfrm>
          <a:prstGeom prst="rect">
            <a:avLst/>
          </a:prstGeom>
          <a:noFill/>
        </p:spPr>
      </p:pic>
      <p:sp>
        <p:nvSpPr>
          <p:cNvPr id="6" name="pole tekstowe 5"/>
          <p:cNvSpPr txBox="1"/>
          <p:nvPr/>
        </p:nvSpPr>
        <p:spPr>
          <a:xfrm>
            <a:off x="357158" y="4429132"/>
            <a:ext cx="2071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err="1" smtClean="0"/>
              <a:t>Emblem</a:t>
            </a:r>
            <a:endParaRPr lang="pl-PL" sz="2000" dirty="0"/>
          </a:p>
        </p:txBody>
      </p:sp>
      <p:pic>
        <p:nvPicPr>
          <p:cNvPr id="7178" name="Picture 10" descr="British National Anthe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-857280"/>
            <a:ext cx="3987395" cy="5643602"/>
          </a:xfrm>
          <a:prstGeom prst="rect">
            <a:avLst/>
          </a:prstGeom>
          <a:noFill/>
        </p:spPr>
      </p:pic>
      <p:pic>
        <p:nvPicPr>
          <p:cNvPr id="7180" name="Picture 12" descr="England Flag at 18.9€ within 4day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3174" y="3714752"/>
            <a:ext cx="2576504" cy="2576504"/>
          </a:xfrm>
          <a:prstGeom prst="rect">
            <a:avLst/>
          </a:prstGeom>
          <a:noFill/>
        </p:spPr>
      </p:pic>
      <p:sp>
        <p:nvSpPr>
          <p:cNvPr id="12" name="pole tekstowe 11"/>
          <p:cNvSpPr txBox="1"/>
          <p:nvPr/>
        </p:nvSpPr>
        <p:spPr>
          <a:xfrm>
            <a:off x="2643174" y="6215082"/>
            <a:ext cx="2428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smtClean="0"/>
              <a:t>Flag</a:t>
            </a:r>
            <a:endParaRPr lang="pl-PL" sz="2000" dirty="0"/>
          </a:p>
        </p:txBody>
      </p:sp>
      <p:pic>
        <p:nvPicPr>
          <p:cNvPr id="7182" name="Picture 14" descr="England Rose Embroidery Machine Design 13 Sizes including mini | Ets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14744" y="1214422"/>
            <a:ext cx="2714644" cy="2038365"/>
          </a:xfrm>
          <a:prstGeom prst="rect">
            <a:avLst/>
          </a:prstGeom>
          <a:noFill/>
        </p:spPr>
      </p:pic>
      <p:sp>
        <p:nvSpPr>
          <p:cNvPr id="14" name="pole tekstowe 13"/>
          <p:cNvSpPr txBox="1"/>
          <p:nvPr/>
        </p:nvSpPr>
        <p:spPr>
          <a:xfrm>
            <a:off x="3857620" y="3214686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National </a:t>
            </a:r>
            <a:r>
              <a:rPr lang="pl-PL" dirty="0" err="1" smtClean="0"/>
              <a:t>Rose</a:t>
            </a:r>
            <a:endParaRPr lang="pl-PL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-214338"/>
            <a:ext cx="8229600" cy="1143000"/>
          </a:xfrm>
        </p:spPr>
        <p:txBody>
          <a:bodyPr/>
          <a:lstStyle/>
          <a:p>
            <a:r>
              <a:rPr lang="pl-PL" dirty="0" err="1" smtClean="0"/>
              <a:t>Traditional</a:t>
            </a:r>
            <a:r>
              <a:rPr lang="pl-PL" dirty="0" smtClean="0"/>
              <a:t> </a:t>
            </a:r>
            <a:r>
              <a:rPr lang="pl-PL" dirty="0" err="1" smtClean="0"/>
              <a:t>food</a:t>
            </a:r>
            <a:r>
              <a:rPr lang="pl-PL" dirty="0" smtClean="0"/>
              <a:t>: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787238" y="3571876"/>
            <a:ext cx="328586" cy="696899"/>
          </a:xfrm>
        </p:spPr>
        <p:txBody>
          <a:bodyPr/>
          <a:lstStyle/>
          <a:p>
            <a:pPr>
              <a:buNone/>
            </a:pP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6643702" y="4357694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 smtClean="0"/>
              <a:t>Sunday</a:t>
            </a:r>
            <a:r>
              <a:rPr lang="pl-PL" dirty="0" smtClean="0"/>
              <a:t> </a:t>
            </a:r>
            <a:r>
              <a:rPr lang="pl-PL" dirty="0" err="1" smtClean="0"/>
              <a:t>Roast</a:t>
            </a: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6146" name="Picture 2" descr="Sunday roast – Wikipedia, wolna encykloped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2" y="2375289"/>
            <a:ext cx="2643206" cy="1982405"/>
          </a:xfrm>
          <a:prstGeom prst="rect">
            <a:avLst/>
          </a:prstGeom>
          <a:noFill/>
        </p:spPr>
      </p:pic>
      <p:sp>
        <p:nvSpPr>
          <p:cNvPr id="6" name="pole tekstowe 5"/>
          <p:cNvSpPr txBox="1"/>
          <p:nvPr/>
        </p:nvSpPr>
        <p:spPr>
          <a:xfrm>
            <a:off x="571472" y="3643314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Fish and Chips</a:t>
            </a:r>
            <a:endParaRPr lang="pl-PL" dirty="0"/>
          </a:p>
        </p:txBody>
      </p:sp>
      <p:pic>
        <p:nvPicPr>
          <p:cNvPr id="6148" name="Picture 4" descr="Fish and chips – Wikipedia, wolna encykloped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571612"/>
            <a:ext cx="2667017" cy="2000263"/>
          </a:xfrm>
          <a:prstGeom prst="rect">
            <a:avLst/>
          </a:prstGeom>
          <a:noFill/>
        </p:spPr>
      </p:pic>
      <p:sp>
        <p:nvSpPr>
          <p:cNvPr id="8" name="pole tekstowe 7"/>
          <p:cNvSpPr txBox="1"/>
          <p:nvPr/>
        </p:nvSpPr>
        <p:spPr>
          <a:xfrm>
            <a:off x="3143240" y="5857892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 smtClean="0"/>
              <a:t>Full</a:t>
            </a:r>
            <a:r>
              <a:rPr lang="pl-PL" dirty="0" smtClean="0"/>
              <a:t> </a:t>
            </a:r>
            <a:r>
              <a:rPr lang="pl-PL" dirty="0" err="1" smtClean="0"/>
              <a:t>English</a:t>
            </a:r>
            <a:r>
              <a:rPr lang="pl-PL" dirty="0" smtClean="0"/>
              <a:t> </a:t>
            </a:r>
            <a:r>
              <a:rPr lang="pl-PL" dirty="0" err="1" smtClean="0"/>
              <a:t>Breakfast</a:t>
            </a:r>
            <a:endParaRPr lang="pl-PL" dirty="0"/>
          </a:p>
        </p:txBody>
      </p:sp>
      <p:pic>
        <p:nvPicPr>
          <p:cNvPr id="6150" name="Picture 6" descr="A Breakdown of the Full English Breakfast · i am a food blo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3809850"/>
            <a:ext cx="2855464" cy="190516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-285776"/>
            <a:ext cx="8229600" cy="1143000"/>
          </a:xfrm>
        </p:spPr>
        <p:txBody>
          <a:bodyPr/>
          <a:lstStyle/>
          <a:p>
            <a:r>
              <a:rPr lang="pl-PL" dirty="0" err="1" smtClean="0"/>
              <a:t>School</a:t>
            </a:r>
            <a:r>
              <a:rPr lang="pl-PL" dirty="0" smtClean="0"/>
              <a:t> </a:t>
            </a:r>
            <a:r>
              <a:rPr lang="pl-PL" dirty="0" err="1" smtClean="0"/>
              <a:t>uniforms</a:t>
            </a:r>
            <a:r>
              <a:rPr lang="pl-PL" dirty="0" smtClean="0"/>
              <a:t>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429784" y="4572008"/>
            <a:ext cx="1042965" cy="982651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/>
          </a:p>
        </p:txBody>
      </p:sp>
      <p:pic>
        <p:nvPicPr>
          <p:cNvPr id="5122" name="Picture 2" descr="Dla dzieci angielski styl mundurek szkolny dla dzieci przedszkole mundury  dziecko w szkole nosić sweter 4 sztuk koszula spódnica spodnie krawat D  0625|Szkolne mundurki| - AliExpres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3000372"/>
            <a:ext cx="3000396" cy="3000396"/>
          </a:xfrm>
          <a:prstGeom prst="rect">
            <a:avLst/>
          </a:prstGeom>
          <a:noFill/>
        </p:spPr>
      </p:pic>
      <p:pic>
        <p:nvPicPr>
          <p:cNvPr id="5124" name="Picture 4" descr="Mundur szkolny dla dzieci dla dorosłych zwyczaj język angielski sweter w  stylu szkoły podstawowej ubrania dla dzieci dzieci przedszkole mundury 4  sztuk D 0557|Szkolne mundurki| - AliExpres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2" y="1428736"/>
            <a:ext cx="3000396" cy="3000396"/>
          </a:xfrm>
          <a:prstGeom prst="rect">
            <a:avLst/>
          </a:prstGeom>
          <a:noFill/>
        </p:spPr>
      </p:pic>
      <p:sp>
        <p:nvSpPr>
          <p:cNvPr id="5126" name="AutoShape 6" descr="Ile kosztuje wysłanie dziecka do szkoły w Wielkiej Brytanii? | ANGLIA.today"/>
          <p:cNvSpPr>
            <a:spLocks noChangeAspect="1" noChangeArrowheads="1"/>
          </p:cNvSpPr>
          <p:nvPr/>
        </p:nvSpPr>
        <p:spPr bwMode="auto">
          <a:xfrm>
            <a:off x="155575" y="-822325"/>
            <a:ext cx="2571750" cy="1714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128" name="AutoShape 8" descr="Ile kosztuje wysłanie dziecka do szkoły w Wielkiej Brytanii? | ANGLIA.today"/>
          <p:cNvSpPr>
            <a:spLocks noChangeAspect="1" noChangeArrowheads="1"/>
          </p:cNvSpPr>
          <p:nvPr/>
        </p:nvSpPr>
        <p:spPr bwMode="auto">
          <a:xfrm>
            <a:off x="155575" y="-822325"/>
            <a:ext cx="2571750" cy="1714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130" name="AutoShape 10" descr="Ile kosztuje wysłanie dziecka do szkoły w Wielkiej Brytanii? | ANGLIA.today"/>
          <p:cNvSpPr>
            <a:spLocks noChangeAspect="1" noChangeArrowheads="1"/>
          </p:cNvSpPr>
          <p:nvPr/>
        </p:nvSpPr>
        <p:spPr bwMode="auto">
          <a:xfrm>
            <a:off x="155575" y="-822325"/>
            <a:ext cx="2571750" cy="1714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5132" name="Picture 12" descr="Learn English Śpiewająco: ABC brytyjskiej szkoł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1428736"/>
            <a:ext cx="1753754" cy="3071810"/>
          </a:xfrm>
          <a:prstGeom prst="rect">
            <a:avLst/>
          </a:prstGeom>
          <a:noFill/>
        </p:spPr>
      </p:pic>
      <p:sp>
        <p:nvSpPr>
          <p:cNvPr id="5134" name="AutoShape 14" descr="Ile kosztuje wysłanie dziecka do szkoły w Wielkiej Brytanii? | ANGLIA.today"/>
          <p:cNvSpPr>
            <a:spLocks noChangeAspect="1" noChangeArrowheads="1"/>
          </p:cNvSpPr>
          <p:nvPr/>
        </p:nvSpPr>
        <p:spPr bwMode="auto">
          <a:xfrm>
            <a:off x="155575" y="-822325"/>
            <a:ext cx="2571750" cy="1714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136" name="AutoShape 16" descr="Ile kosztuje wysłanie dziecka do szkoły w Wielkiej Brytanii? | ANGLIA.today"/>
          <p:cNvSpPr>
            <a:spLocks noChangeAspect="1" noChangeArrowheads="1"/>
          </p:cNvSpPr>
          <p:nvPr/>
        </p:nvSpPr>
        <p:spPr bwMode="auto">
          <a:xfrm>
            <a:off x="155575" y="-822325"/>
            <a:ext cx="2571750" cy="1714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5138" name="Picture 18" descr="Ile kosztuje wysłanie dziecka do szkoły w Wielkiej Brytanii? | ANGLIA.toda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571536" y="4214818"/>
            <a:ext cx="3428131" cy="2285992"/>
          </a:xfrm>
          <a:prstGeom prst="rect">
            <a:avLst/>
          </a:prstGeom>
          <a:noFill/>
        </p:spPr>
      </p:pic>
      <p:pic>
        <p:nvPicPr>
          <p:cNvPr id="5140" name="Picture 20" descr="Jak uczniowie Europy ubierają się do szkoły?: Wielka Brytani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5008" y="4786322"/>
            <a:ext cx="3214710" cy="189538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-285776"/>
            <a:ext cx="8229600" cy="1143000"/>
          </a:xfrm>
        </p:spPr>
        <p:txBody>
          <a:bodyPr/>
          <a:lstStyle/>
          <a:p>
            <a:r>
              <a:rPr lang="pl-PL" dirty="0" err="1" smtClean="0"/>
              <a:t>Interestnig</a:t>
            </a:r>
            <a:r>
              <a:rPr lang="pl-PL" dirty="0" smtClean="0"/>
              <a:t> </a:t>
            </a:r>
            <a:r>
              <a:rPr lang="pl-PL" dirty="0" err="1" smtClean="0"/>
              <a:t>places</a:t>
            </a:r>
            <a:r>
              <a:rPr lang="pl-PL" dirty="0" smtClean="0"/>
              <a:t>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572792" y="5072074"/>
            <a:ext cx="614338" cy="554023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1785918" y="6429396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Tower Bridge</a:t>
            </a:r>
            <a:endParaRPr lang="pl-PL" dirty="0"/>
          </a:p>
        </p:txBody>
      </p:sp>
      <p:pic>
        <p:nvPicPr>
          <p:cNvPr id="4098" name="Picture 2" descr="Tower Bridge – Wikipedia, wolna encykloped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4143380"/>
            <a:ext cx="3286148" cy="2190766"/>
          </a:xfrm>
          <a:prstGeom prst="rect">
            <a:avLst/>
          </a:prstGeom>
          <a:noFill/>
        </p:spPr>
      </p:pic>
      <p:sp>
        <p:nvSpPr>
          <p:cNvPr id="6" name="pole tekstowe 5"/>
          <p:cNvSpPr txBox="1"/>
          <p:nvPr/>
        </p:nvSpPr>
        <p:spPr>
          <a:xfrm>
            <a:off x="5929322" y="3143248"/>
            <a:ext cx="292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National Railway </a:t>
            </a:r>
            <a:r>
              <a:rPr lang="pl-PL" dirty="0" err="1" smtClean="0"/>
              <a:t>Museum</a:t>
            </a: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4100" name="Picture 4" descr="National Railway Museum – Wikipedia, wolna encyklopedi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2" y="1357298"/>
            <a:ext cx="2990841" cy="1762124"/>
          </a:xfrm>
          <a:prstGeom prst="rect">
            <a:avLst/>
          </a:prstGeom>
          <a:noFill/>
        </p:spPr>
      </p:pic>
      <p:sp>
        <p:nvSpPr>
          <p:cNvPr id="8" name="pole tekstowe 7"/>
          <p:cNvSpPr txBox="1"/>
          <p:nvPr/>
        </p:nvSpPr>
        <p:spPr>
          <a:xfrm>
            <a:off x="2500298" y="3429000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Royal </a:t>
            </a:r>
            <a:r>
              <a:rPr lang="pl-PL" dirty="0" err="1" smtClean="0"/>
              <a:t>Pavilion</a:t>
            </a:r>
            <a:endParaRPr lang="pl-PL" dirty="0"/>
          </a:p>
        </p:txBody>
      </p:sp>
      <p:pic>
        <p:nvPicPr>
          <p:cNvPr id="4102" name="Picture 6" descr="Royal Pavilion – Wikipedia, wolna encykloped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1500174"/>
            <a:ext cx="3090241" cy="1928826"/>
          </a:xfrm>
          <a:prstGeom prst="rect">
            <a:avLst/>
          </a:prstGeom>
          <a:noFill/>
        </p:spPr>
      </p:pic>
      <p:sp>
        <p:nvSpPr>
          <p:cNvPr id="10" name="pole tekstowe 9"/>
          <p:cNvSpPr txBox="1"/>
          <p:nvPr/>
        </p:nvSpPr>
        <p:spPr>
          <a:xfrm>
            <a:off x="5143504" y="6215082"/>
            <a:ext cx="371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 smtClean="0"/>
              <a:t>Wollaton</a:t>
            </a:r>
            <a:r>
              <a:rPr lang="pl-PL" dirty="0" smtClean="0"/>
              <a:t> Hall and Park</a:t>
            </a:r>
            <a:endParaRPr lang="pl-PL" dirty="0"/>
          </a:p>
        </p:txBody>
      </p:sp>
      <p:pic>
        <p:nvPicPr>
          <p:cNvPr id="4104" name="Picture 8" descr="Home - Wollaton Hal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6380" y="3857628"/>
            <a:ext cx="3190870" cy="2393153"/>
          </a:xfrm>
          <a:prstGeom prst="rect">
            <a:avLst/>
          </a:prstGeom>
          <a:noFill/>
        </p:spPr>
      </p:pic>
      <p:sp>
        <p:nvSpPr>
          <p:cNvPr id="12" name="pole tekstowe 11"/>
          <p:cNvSpPr txBox="1"/>
          <p:nvPr/>
        </p:nvSpPr>
        <p:spPr>
          <a:xfrm>
            <a:off x="214282" y="3429000"/>
            <a:ext cx="2214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Victoria </a:t>
            </a:r>
            <a:r>
              <a:rPr lang="pl-PL" dirty="0" err="1" smtClean="0"/>
              <a:t>Tunnel</a:t>
            </a:r>
            <a:endParaRPr lang="pl-PL" dirty="0"/>
          </a:p>
        </p:txBody>
      </p:sp>
      <p:pic>
        <p:nvPicPr>
          <p:cNvPr id="4106" name="Picture 10" descr="Victoria Tunnel (Newcastle upon Tyne, Anglia) - opini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472" y="1071546"/>
            <a:ext cx="1543041" cy="233794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-428652"/>
            <a:ext cx="8229600" cy="1500198"/>
          </a:xfrm>
        </p:spPr>
        <p:txBody>
          <a:bodyPr/>
          <a:lstStyle/>
          <a:p>
            <a:r>
              <a:rPr lang="pl-PL" dirty="0" smtClean="0"/>
              <a:t>Patron: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-3286180" y="4500570"/>
            <a:ext cx="714380" cy="1025501"/>
          </a:xfrm>
        </p:spPr>
        <p:txBody>
          <a:bodyPr/>
          <a:lstStyle/>
          <a:p>
            <a:pPr>
              <a:buNone/>
            </a:pP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214282" y="4572008"/>
            <a:ext cx="51435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St</a:t>
            </a:r>
            <a:r>
              <a:rPr lang="pl-PL" sz="2400" dirty="0" smtClean="0"/>
              <a:t>.</a:t>
            </a:r>
            <a:r>
              <a:rPr lang="en-US" sz="2400" dirty="0" smtClean="0"/>
              <a:t> George</a:t>
            </a:r>
            <a:r>
              <a:rPr lang="pl-PL" sz="2400" dirty="0" smtClean="0"/>
              <a:t> </a:t>
            </a:r>
            <a:r>
              <a:rPr lang="en-US" sz="2400" dirty="0" smtClean="0"/>
              <a:t>day is </a:t>
            </a:r>
            <a:r>
              <a:rPr lang="pl-PL" sz="2400" dirty="0" smtClean="0"/>
              <a:t>on </a:t>
            </a:r>
            <a:r>
              <a:rPr lang="en-US" sz="2400" dirty="0" smtClean="0"/>
              <a:t>23 of April</a:t>
            </a:r>
            <a:r>
              <a:rPr lang="pl-PL" sz="2400" dirty="0" smtClean="0"/>
              <a:t>. </a:t>
            </a:r>
            <a:r>
              <a:rPr lang="en-US" sz="2400" dirty="0" smtClean="0"/>
              <a:t>On St George's day some people in England wear a red rose, or put an English flag in their window. The Saint George's Cross is in the flag of England.</a:t>
            </a:r>
            <a:endParaRPr lang="pl-PL" sz="2400" dirty="0"/>
          </a:p>
        </p:txBody>
      </p:sp>
      <p:pic>
        <p:nvPicPr>
          <p:cNvPr id="3074" name="Picture 2" descr="Plik:Saint George and the Dragon Rogier.jpg – Wikipedia, wolna encykloped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2071678"/>
            <a:ext cx="3252701" cy="4561993"/>
          </a:xfrm>
          <a:prstGeom prst="rect">
            <a:avLst/>
          </a:prstGeom>
          <a:noFill/>
        </p:spPr>
      </p:pic>
      <p:pic>
        <p:nvPicPr>
          <p:cNvPr id="3078" name="Picture 6" descr="St. George Killing the Dragon Painting by Juliusz Kossak Reproduction | 1st  Art Galler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592" y="780857"/>
            <a:ext cx="2988648" cy="3576837"/>
          </a:xfrm>
          <a:prstGeom prst="rect">
            <a:avLst/>
          </a:prstGeom>
          <a:noFill/>
        </p:spPr>
      </p:pic>
      <p:sp>
        <p:nvSpPr>
          <p:cNvPr id="10" name="pole tekstowe 9"/>
          <p:cNvSpPr txBox="1"/>
          <p:nvPr/>
        </p:nvSpPr>
        <p:spPr>
          <a:xfrm>
            <a:off x="6215074" y="1285860"/>
            <a:ext cx="2286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/>
              <a:t>Saint George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-2143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 err="1" smtClean="0"/>
              <a:t>Famous</a:t>
            </a:r>
            <a:r>
              <a:rPr lang="pl-PL" dirty="0" smtClean="0"/>
              <a:t> </a:t>
            </a:r>
            <a:r>
              <a:rPr lang="pl-PL" dirty="0" err="1" smtClean="0"/>
              <a:t>people</a:t>
            </a:r>
            <a:r>
              <a:rPr lang="pl-PL" dirty="0" smtClean="0"/>
              <a:t> </a:t>
            </a:r>
            <a:r>
              <a:rPr lang="pl-PL" dirty="0" err="1" smtClean="0"/>
              <a:t>coming</a:t>
            </a:r>
            <a:r>
              <a:rPr lang="pl-PL" dirty="0" smtClean="0"/>
              <a:t> </a:t>
            </a:r>
            <a:r>
              <a:rPr lang="pl-PL" dirty="0" err="1" smtClean="0"/>
              <a:t>from</a:t>
            </a:r>
            <a:r>
              <a:rPr lang="pl-PL" dirty="0" smtClean="0"/>
              <a:t> </a:t>
            </a:r>
            <a:r>
              <a:rPr lang="pl-PL" dirty="0" err="1" smtClean="0"/>
              <a:t>England</a:t>
            </a:r>
            <a:r>
              <a:rPr lang="pl-PL" dirty="0" smtClean="0"/>
              <a:t>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572792" y="5214950"/>
            <a:ext cx="614338" cy="411147"/>
          </a:xfrm>
        </p:spPr>
        <p:txBody>
          <a:bodyPr>
            <a:normAutofit fontScale="77500" lnSpcReduction="20000"/>
          </a:bodyPr>
          <a:lstStyle/>
          <a:p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428596" y="785794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Rowan Atkinson</a:t>
            </a:r>
            <a:endParaRPr lang="pl-PL" dirty="0"/>
          </a:p>
        </p:txBody>
      </p:sp>
      <p:pic>
        <p:nvPicPr>
          <p:cNvPr id="2050" name="Picture 2" descr="Rola Jasia Fasoli była dla niego ciężarem: „Nie lubiłem go grać” | Viva.p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214422"/>
            <a:ext cx="2793775" cy="2214578"/>
          </a:xfrm>
          <a:prstGeom prst="rect">
            <a:avLst/>
          </a:prstGeom>
          <a:noFill/>
        </p:spPr>
      </p:pic>
      <p:sp>
        <p:nvSpPr>
          <p:cNvPr id="6" name="pole tekstowe 5"/>
          <p:cNvSpPr txBox="1"/>
          <p:nvPr/>
        </p:nvSpPr>
        <p:spPr>
          <a:xfrm>
            <a:off x="500034" y="3571876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Elizabeth II</a:t>
            </a:r>
            <a:endParaRPr lang="pl-PL" dirty="0"/>
          </a:p>
        </p:txBody>
      </p:sp>
      <p:pic>
        <p:nvPicPr>
          <p:cNvPr id="2052" name="Picture 4" descr="Elżbieta II – Wikipedia, wolna encykloped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071942"/>
            <a:ext cx="1950239" cy="2571744"/>
          </a:xfrm>
          <a:prstGeom prst="rect">
            <a:avLst/>
          </a:prstGeom>
          <a:noFill/>
        </p:spPr>
      </p:pic>
      <p:sp>
        <p:nvSpPr>
          <p:cNvPr id="8" name="pole tekstowe 7"/>
          <p:cNvSpPr txBox="1"/>
          <p:nvPr/>
        </p:nvSpPr>
        <p:spPr>
          <a:xfrm>
            <a:off x="6000760" y="1000108"/>
            <a:ext cx="271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John Ronald </a:t>
            </a:r>
            <a:r>
              <a:rPr lang="pl-PL" dirty="0" err="1" smtClean="0"/>
              <a:t>Reuel</a:t>
            </a:r>
            <a:r>
              <a:rPr lang="pl-PL" dirty="0" smtClean="0"/>
              <a:t> Tolkien</a:t>
            </a:r>
            <a:endParaRPr lang="pl-PL" dirty="0"/>
          </a:p>
        </p:txBody>
      </p:sp>
      <p:pic>
        <p:nvPicPr>
          <p:cNvPr id="2054" name="Picture 6" descr="J.R.R. Tolkien (3216) - Lubimyczytać.p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26" y="1428737"/>
            <a:ext cx="1857388" cy="2638336"/>
          </a:xfrm>
          <a:prstGeom prst="rect">
            <a:avLst/>
          </a:prstGeom>
          <a:noFill/>
        </p:spPr>
      </p:pic>
      <p:sp>
        <p:nvSpPr>
          <p:cNvPr id="10" name="pole tekstowe 9"/>
          <p:cNvSpPr txBox="1"/>
          <p:nvPr/>
        </p:nvSpPr>
        <p:spPr>
          <a:xfrm>
            <a:off x="6643702" y="4000504"/>
            <a:ext cx="2143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Alfred </a:t>
            </a:r>
            <a:r>
              <a:rPr lang="pl-PL" dirty="0" err="1" smtClean="0"/>
              <a:t>Hitcock</a:t>
            </a:r>
            <a:endParaRPr lang="pl-PL" dirty="0"/>
          </a:p>
        </p:txBody>
      </p:sp>
      <p:pic>
        <p:nvPicPr>
          <p:cNvPr id="2056" name="Picture 8" descr="Alfred Hitchcock – Wikipedia, wolna encyklopedi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4386870"/>
            <a:ext cx="2052079" cy="2471130"/>
          </a:xfrm>
          <a:prstGeom prst="rect">
            <a:avLst/>
          </a:prstGeom>
          <a:noFill/>
        </p:spPr>
      </p:pic>
      <p:pic>
        <p:nvPicPr>
          <p:cNvPr id="28674" name="Picture 2" descr="Ed Sheeran znowu przed sądem. Oskarżyciele chcą od niego 100 mln dol. za  plagia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488" y="4714884"/>
            <a:ext cx="2928894" cy="1955647"/>
          </a:xfrm>
          <a:prstGeom prst="rect">
            <a:avLst/>
          </a:prstGeom>
          <a:noFill/>
        </p:spPr>
      </p:pic>
      <p:sp>
        <p:nvSpPr>
          <p:cNvPr id="13" name="pole tekstowe 12"/>
          <p:cNvSpPr txBox="1"/>
          <p:nvPr/>
        </p:nvSpPr>
        <p:spPr>
          <a:xfrm>
            <a:off x="3714744" y="4214818"/>
            <a:ext cx="1234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Ed </a:t>
            </a:r>
            <a:r>
              <a:rPr lang="pl-PL" dirty="0" err="1" smtClean="0"/>
              <a:t>Sheeran</a:t>
            </a:r>
            <a:endParaRPr lang="pl-PL" dirty="0"/>
          </a:p>
        </p:txBody>
      </p:sp>
      <p:pic>
        <p:nvPicPr>
          <p:cNvPr id="28676" name="Picture 4" descr="Adele – Wikipedia, wolna encyklopedi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43306" y="1428736"/>
            <a:ext cx="2000264" cy="2667018"/>
          </a:xfrm>
          <a:prstGeom prst="rect">
            <a:avLst/>
          </a:prstGeom>
          <a:noFill/>
        </p:spPr>
      </p:pic>
      <p:sp>
        <p:nvSpPr>
          <p:cNvPr id="15" name="pole tekstowe 14"/>
          <p:cNvSpPr txBox="1"/>
          <p:nvPr/>
        </p:nvSpPr>
        <p:spPr>
          <a:xfrm>
            <a:off x="3643306" y="1000108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Adele</a:t>
            </a:r>
            <a:endParaRPr lang="pl-PL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915</TotalTime>
  <Words>461</Words>
  <Application>Microsoft Office PowerPoint</Application>
  <PresentationFormat>Pokaz na ekranie (4:3)</PresentationFormat>
  <Paragraphs>125</Paragraphs>
  <Slides>35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35</vt:i4>
      </vt:variant>
    </vt:vector>
  </HeadingPairs>
  <TitlesOfParts>
    <vt:vector size="36" baseType="lpstr">
      <vt:lpstr>Motyw pakietu Office</vt:lpstr>
      <vt:lpstr> </vt:lpstr>
      <vt:lpstr>The United Kingdom  States:  - England - Scotland - Wales - Northern Ireland    </vt:lpstr>
      <vt:lpstr>Prezentacja programu PowerPoint</vt:lpstr>
      <vt:lpstr>National symbols:</vt:lpstr>
      <vt:lpstr>Traditional food:</vt:lpstr>
      <vt:lpstr>School uniforms:</vt:lpstr>
      <vt:lpstr>Interestnig places:</vt:lpstr>
      <vt:lpstr>Patron:</vt:lpstr>
      <vt:lpstr>Famous people coming from England:</vt:lpstr>
      <vt:lpstr>Capital city:</vt:lpstr>
      <vt:lpstr>Scotland</vt:lpstr>
      <vt:lpstr>National symbols: </vt:lpstr>
      <vt:lpstr>Traditional food:</vt:lpstr>
      <vt:lpstr>School uniforms:</vt:lpstr>
      <vt:lpstr>Interesting places:</vt:lpstr>
      <vt:lpstr>Patron:</vt:lpstr>
      <vt:lpstr>Famous people coming from Scotland:</vt:lpstr>
      <vt:lpstr>Capital city:</vt:lpstr>
      <vt:lpstr>Wales</vt:lpstr>
      <vt:lpstr>National symbols:</vt:lpstr>
      <vt:lpstr>Traditional food:</vt:lpstr>
      <vt:lpstr>School uniforms:</vt:lpstr>
      <vt:lpstr>Interesting places:</vt:lpstr>
      <vt:lpstr>Patron:</vt:lpstr>
      <vt:lpstr>Famous people coming from Wales:</vt:lpstr>
      <vt:lpstr>Capital city:</vt:lpstr>
      <vt:lpstr>Northern Ireland</vt:lpstr>
      <vt:lpstr>National symbols:   </vt:lpstr>
      <vt:lpstr>Traditional food:</vt:lpstr>
      <vt:lpstr>School uniforms:</vt:lpstr>
      <vt:lpstr>Interesting places:</vt:lpstr>
      <vt:lpstr>Patron:</vt:lpstr>
      <vt:lpstr>Famous people coming from Northern Ireland:</vt:lpstr>
      <vt:lpstr>Capital city:</vt:lpstr>
      <vt:lpstr> The End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Dzieci</dc:creator>
  <cp:lastModifiedBy>Rycho Rych</cp:lastModifiedBy>
  <cp:revision>92</cp:revision>
  <dcterms:created xsi:type="dcterms:W3CDTF">2021-03-29T16:32:53Z</dcterms:created>
  <dcterms:modified xsi:type="dcterms:W3CDTF">2021-05-03T22:58:07Z</dcterms:modified>
</cp:coreProperties>
</file>