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6" r:id="rId3"/>
    <p:sldId id="257" r:id="rId4"/>
    <p:sldId id="258" r:id="rId5"/>
    <p:sldId id="259" r:id="rId6"/>
    <p:sldId id="260" r:id="rId7"/>
    <p:sldId id="264"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48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A74BD-F517-094F-83B1-9CC38C40F5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EC18D691-4D6F-EC4B-85D8-2CDECFE06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xmlns="" id="{21A6ADEA-E8C8-6A45-A39D-BF13CB720CD6}"/>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5" name="Footer Placeholder 4">
            <a:extLst>
              <a:ext uri="{FF2B5EF4-FFF2-40B4-BE49-F238E27FC236}">
                <a16:creationId xmlns:a16="http://schemas.microsoft.com/office/drawing/2014/main" xmlns="" id="{CC67DE1F-B5E9-B54A-902F-E0E4575BD3F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E73E514-36E6-3841-9B36-94A9A31DB7DD}"/>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473952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70A6D-B128-0E48-8B82-F4230ECC0EBB}"/>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F740959F-1683-F14A-829C-0A8258B8AA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39F11035-5D81-2E4C-B90B-13418C172867}"/>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5" name="Footer Placeholder 4">
            <a:extLst>
              <a:ext uri="{FF2B5EF4-FFF2-40B4-BE49-F238E27FC236}">
                <a16:creationId xmlns:a16="http://schemas.microsoft.com/office/drawing/2014/main" xmlns="" id="{14F589EC-298F-4642-B96B-2F130F396DF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6F4F20E-5477-8C45-94DA-ECA7773723A4}"/>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288915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9F9391-44BF-E943-9B7B-00A75D81B6E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46DD66B7-14A1-A54C-B0FD-376407CF22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4EF18130-3682-F442-B8C9-FCF0972EF3E6}"/>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5" name="Footer Placeholder 4">
            <a:extLst>
              <a:ext uri="{FF2B5EF4-FFF2-40B4-BE49-F238E27FC236}">
                <a16:creationId xmlns:a16="http://schemas.microsoft.com/office/drawing/2014/main" xmlns="" id="{A24F54F5-B521-FE46-9E14-BF37FBB62AC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DCD7A03-00AB-8340-A599-D6B7B5D7C1C4}"/>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52874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5AC66E-F520-5745-8E6E-C132024F753B}"/>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BDAC15BB-620A-9C4A-BE8E-E9B7E926EC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1D10AF0E-F443-B047-8F9E-6433202227E1}"/>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5" name="Footer Placeholder 4">
            <a:extLst>
              <a:ext uri="{FF2B5EF4-FFF2-40B4-BE49-F238E27FC236}">
                <a16:creationId xmlns:a16="http://schemas.microsoft.com/office/drawing/2014/main" xmlns="" id="{8FA6B7EE-C2E0-1A4F-8EB8-0791FBEF335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D19C385-BACC-B944-BECA-7D0D838A9238}"/>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138860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3980E-D5C1-6347-B04C-D191303CA19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970D5380-534D-644B-8E43-D58C061FA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ACA1B7DC-6C8C-B04A-B244-1A5744230137}"/>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5" name="Footer Placeholder 4">
            <a:extLst>
              <a:ext uri="{FF2B5EF4-FFF2-40B4-BE49-F238E27FC236}">
                <a16:creationId xmlns:a16="http://schemas.microsoft.com/office/drawing/2014/main" xmlns="" id="{9351700E-3D32-3145-B9BF-F9ED657406B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12FD9EC-452B-F747-88C3-B7168BBC2BF3}"/>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303403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B0DC7C-7A8B-2B45-8F13-E0279356EAFA}"/>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D98DDB1B-C54D-0643-88FE-0C25F141AC4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xmlns="" id="{EBD21450-B3E8-D740-B451-D167F140D6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xmlns="" id="{78AB086F-5835-944F-BC44-8A0BBD12B1F0}"/>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6" name="Footer Placeholder 5">
            <a:extLst>
              <a:ext uri="{FF2B5EF4-FFF2-40B4-BE49-F238E27FC236}">
                <a16:creationId xmlns:a16="http://schemas.microsoft.com/office/drawing/2014/main" xmlns="" id="{4226425F-EA05-6448-A024-1F349ECA04E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7BB96DD-3DF3-334C-8A69-982C4F6296DE}"/>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72518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78366D-9EC8-994E-94B0-74FE772A74E8}"/>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A9EFEC82-7193-6841-9005-B61550E4C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6DE40CC0-A8FC-754D-87EF-A158DCE617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AFEC0E47-9CFA-794F-B5D5-E22444781D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AB1BCF98-3F90-A840-A434-0FC12EA3695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404DE5CA-59A3-6B46-A161-3ED98C66B805}"/>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8" name="Footer Placeholder 7">
            <a:extLst>
              <a:ext uri="{FF2B5EF4-FFF2-40B4-BE49-F238E27FC236}">
                <a16:creationId xmlns:a16="http://schemas.microsoft.com/office/drawing/2014/main" xmlns="" id="{0752B695-1DE6-794D-BC35-4EA97E8B5BC1}"/>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57E58887-8304-D24F-B7F9-D0799E7A0673}"/>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198500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5F60C-85C6-AF41-B6DC-98E50FB42431}"/>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EB1EF8C4-0381-8A4A-822E-ED5D1B1B9601}"/>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4" name="Footer Placeholder 3">
            <a:extLst>
              <a:ext uri="{FF2B5EF4-FFF2-40B4-BE49-F238E27FC236}">
                <a16:creationId xmlns:a16="http://schemas.microsoft.com/office/drawing/2014/main" xmlns="" id="{972F3C13-86E3-654C-8E4E-F08DF677C78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43094C1B-18EE-644F-AC22-C5F649740630}"/>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215067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47AB84B-BC19-9E41-93BB-E311C0A279AD}"/>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3" name="Footer Placeholder 2">
            <a:extLst>
              <a:ext uri="{FF2B5EF4-FFF2-40B4-BE49-F238E27FC236}">
                <a16:creationId xmlns:a16="http://schemas.microsoft.com/office/drawing/2014/main" xmlns="" id="{046C5FB5-8BA8-5A42-B2DD-09FFAE16D03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0EC3EF2D-6195-314F-ACC6-5092870E02DD}"/>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119549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325BB-FA3F-8347-B94B-DFD35F33DD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EE3AC1C4-E217-A14E-9EAB-0D6AF45541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650C0580-2D5B-E244-8C13-B6E02F2AA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A499B325-0234-A145-A581-37B13E0CD06E}"/>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6" name="Footer Placeholder 5">
            <a:extLst>
              <a:ext uri="{FF2B5EF4-FFF2-40B4-BE49-F238E27FC236}">
                <a16:creationId xmlns:a16="http://schemas.microsoft.com/office/drawing/2014/main" xmlns="" id="{CFECFD8B-DCD3-1B44-AAA8-E49D8428B3D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F29A7C9-FD7E-5B47-BAF2-87CFBCE9A9E8}"/>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330359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88AEB-901E-6F42-88ED-4BC4E92A29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378A86D0-72C0-DD4A-9DAF-9DC58AD196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26B6893F-6A2D-A14A-AD7A-D89D095CE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4BFEC042-E52F-C344-A085-5142F7A81BA7}"/>
              </a:ext>
            </a:extLst>
          </p:cNvPr>
          <p:cNvSpPr>
            <a:spLocks noGrp="1"/>
          </p:cNvSpPr>
          <p:nvPr>
            <p:ph type="dt" sz="half" idx="10"/>
          </p:nvPr>
        </p:nvSpPr>
        <p:spPr/>
        <p:txBody>
          <a:bodyPr/>
          <a:lstStyle/>
          <a:p>
            <a:fld id="{E5B3424A-322F-EC4F-A7F9-D2722176B91F}" type="datetimeFigureOut">
              <a:rPr lang="x-none" smtClean="0"/>
              <a:t>2021-05-04</a:t>
            </a:fld>
            <a:endParaRPr lang="x-none"/>
          </a:p>
        </p:txBody>
      </p:sp>
      <p:sp>
        <p:nvSpPr>
          <p:cNvPr id="6" name="Footer Placeholder 5">
            <a:extLst>
              <a:ext uri="{FF2B5EF4-FFF2-40B4-BE49-F238E27FC236}">
                <a16:creationId xmlns:a16="http://schemas.microsoft.com/office/drawing/2014/main" xmlns="" id="{E882C85E-F8F7-3441-A357-FFFBD1C6234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1C5FA73D-F0D9-434A-AF5E-44F7845A8D1A}"/>
              </a:ext>
            </a:extLst>
          </p:cNvPr>
          <p:cNvSpPr>
            <a:spLocks noGrp="1"/>
          </p:cNvSpPr>
          <p:nvPr>
            <p:ph type="sldNum" sz="quarter" idx="12"/>
          </p:nvPr>
        </p:nvSpPr>
        <p:spPr/>
        <p:txBody>
          <a:bodyPr/>
          <a:lstStyle/>
          <a:p>
            <a:fld id="{5589143E-9BA5-D34A-AC47-6B60179A6B1B}" type="slidenum">
              <a:rPr lang="x-none" smtClean="0"/>
              <a:t>‹#›</a:t>
            </a:fld>
            <a:endParaRPr lang="x-none"/>
          </a:p>
        </p:txBody>
      </p:sp>
    </p:spTree>
    <p:extLst>
      <p:ext uri="{BB962C8B-B14F-4D97-AF65-F5344CB8AC3E}">
        <p14:creationId xmlns:p14="http://schemas.microsoft.com/office/powerpoint/2010/main" val="427016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5187E67-1DF0-024C-9B0E-6608F81A1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7FC92A0B-7AF1-5E40-A006-3060874102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3682C2CB-9B70-204F-BDEE-9EE5598AE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3424A-322F-EC4F-A7F9-D2722176B91F}" type="datetimeFigureOut">
              <a:rPr lang="x-none" smtClean="0"/>
              <a:t>2021-05-04</a:t>
            </a:fld>
            <a:endParaRPr lang="x-none"/>
          </a:p>
        </p:txBody>
      </p:sp>
      <p:sp>
        <p:nvSpPr>
          <p:cNvPr id="5" name="Footer Placeholder 4">
            <a:extLst>
              <a:ext uri="{FF2B5EF4-FFF2-40B4-BE49-F238E27FC236}">
                <a16:creationId xmlns:a16="http://schemas.microsoft.com/office/drawing/2014/main" xmlns="" id="{CC72DEA5-DDDA-9548-8D61-CE7FCA708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57AF714C-E97B-D047-A19C-5496ADD8F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9143E-9BA5-D34A-AC47-6B60179A6B1B}" type="slidenum">
              <a:rPr lang="x-none" smtClean="0"/>
              <a:t>‹#›</a:t>
            </a:fld>
            <a:endParaRPr lang="x-none"/>
          </a:p>
        </p:txBody>
      </p:sp>
    </p:spTree>
    <p:extLst>
      <p:ext uri="{BB962C8B-B14F-4D97-AF65-F5344CB8AC3E}">
        <p14:creationId xmlns:p14="http://schemas.microsoft.com/office/powerpoint/2010/main" val="1118345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14F8C38-EA80-5D46-A807-F8C739B57CE1}"/>
              </a:ext>
            </a:extLst>
          </p:cNvPr>
          <p:cNvSpPr>
            <a:spLocks noGrp="1"/>
          </p:cNvSpPr>
          <p:nvPr>
            <p:ph idx="1"/>
          </p:nvPr>
        </p:nvSpPr>
        <p:spPr>
          <a:xfrm>
            <a:off x="838200" y="1406070"/>
            <a:ext cx="10515600" cy="5451929"/>
          </a:xfrm>
        </p:spPr>
        <p:txBody>
          <a:bodyPr>
            <a:normAutofit/>
          </a:bodyPr>
          <a:lstStyle/>
          <a:p>
            <a:pPr marL="0" indent="0" algn="ctr">
              <a:buNone/>
            </a:pPr>
            <a:r>
              <a:rPr lang="pl-PL" sz="5300" b="1" dirty="0">
                <a:latin typeface="Arial" panose="020B0604020202020204" pitchFamily="34" charset="0"/>
                <a:cs typeface="Arial" panose="020B0604020202020204" pitchFamily="34" charset="0"/>
              </a:rPr>
              <a:t>Uczeń</a:t>
            </a:r>
            <a:r>
              <a:rPr lang="en-GB" sz="5300" b="1" dirty="0">
                <a:latin typeface="Arial" panose="020B0604020202020204" pitchFamily="34" charset="0"/>
                <a:cs typeface="Arial" panose="020B0604020202020204" pitchFamily="34" charset="0"/>
              </a:rPr>
              <a:t>: </a:t>
            </a:r>
            <a:r>
              <a:rPr lang="pl-PL" sz="5300" b="1" dirty="0">
                <a:latin typeface="Arial" panose="020B0604020202020204" pitchFamily="34" charset="0"/>
                <a:cs typeface="Arial" panose="020B0604020202020204" pitchFamily="34" charset="0"/>
              </a:rPr>
              <a:t>Patricija</a:t>
            </a:r>
            <a:r>
              <a:rPr lang="en-GB" sz="5300" b="1" dirty="0">
                <a:latin typeface="Arial" panose="020B0604020202020204" pitchFamily="34" charset="0"/>
                <a:cs typeface="Arial" panose="020B0604020202020204" pitchFamily="34" charset="0"/>
              </a:rPr>
              <a:t> Stech VIIIB,</a:t>
            </a:r>
          </a:p>
          <a:p>
            <a:pPr marL="0" indent="0" algn="ctr">
              <a:buNone/>
            </a:pPr>
            <a:r>
              <a:rPr lang="pl-PL" sz="5300" b="1" dirty="0">
                <a:latin typeface="Arial" panose="020B0604020202020204" pitchFamily="34" charset="0"/>
                <a:cs typeface="Arial" panose="020B0604020202020204" pitchFamily="34" charset="0"/>
              </a:rPr>
              <a:t>Nauczycielka</a:t>
            </a:r>
            <a:r>
              <a:rPr lang="en-GB" sz="5300" b="1" dirty="0">
                <a:latin typeface="Arial" panose="020B0604020202020204" pitchFamily="34" charset="0"/>
                <a:cs typeface="Arial" panose="020B0604020202020204" pitchFamily="34" charset="0"/>
              </a:rPr>
              <a:t>: </a:t>
            </a:r>
            <a:r>
              <a:rPr lang="pl-PL" sz="5300" b="1" dirty="0">
                <a:latin typeface="Arial" panose="020B0604020202020204" pitchFamily="34" charset="0"/>
                <a:cs typeface="Arial" panose="020B0604020202020204" pitchFamily="34" charset="0"/>
              </a:rPr>
              <a:t>Małgorzata Matyszek,</a:t>
            </a:r>
          </a:p>
          <a:p>
            <a:pPr marL="0" indent="0" algn="ctr">
              <a:buNone/>
            </a:pPr>
            <a:r>
              <a:rPr lang="pl-PL" sz="5300" b="1" dirty="0">
                <a:latin typeface="Arial" panose="020B0604020202020204" pitchFamily="34" charset="0"/>
                <a:cs typeface="Arial" panose="020B0604020202020204" pitchFamily="34" charset="0"/>
              </a:rPr>
              <a:t>Adres: Zespół Szkół w Staninie,</a:t>
            </a:r>
          </a:p>
          <a:p>
            <a:pPr marL="0" indent="0" algn="ctr">
              <a:buNone/>
            </a:pPr>
            <a:r>
              <a:rPr lang="pl-PL" sz="5300" b="1" dirty="0">
                <a:latin typeface="Arial" panose="020B0604020202020204" pitchFamily="34" charset="0"/>
                <a:cs typeface="Arial" panose="020B0604020202020204" pitchFamily="34" charset="0"/>
              </a:rPr>
              <a:t>Stanin 149.</a:t>
            </a:r>
            <a:endParaRPr lang="x-none" sz="53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67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B8250-E2A5-5749-A5A3-05B02B0509A9}"/>
              </a:ext>
            </a:extLst>
          </p:cNvPr>
          <p:cNvSpPr>
            <a:spLocks noGrp="1"/>
          </p:cNvSpPr>
          <p:nvPr>
            <p:ph type="title"/>
          </p:nvPr>
        </p:nvSpPr>
        <p:spPr>
          <a:xfrm>
            <a:off x="609601" y="4385066"/>
            <a:ext cx="10923638" cy="1874216"/>
          </a:xfrm>
        </p:spPr>
        <p:txBody>
          <a:bodyPr vert="horz" lIns="91440" tIns="45720" rIns="91440" bIns="45720" rtlCol="0" anchor="b">
            <a:normAutofit/>
          </a:bodyPr>
          <a:lstStyle/>
          <a:p>
            <a:pPr algn="ctr"/>
            <a:r>
              <a:rPr lang="en-GB" sz="5600" b="1" u="sng" kern="1200" dirty="0">
                <a:solidFill>
                  <a:schemeClr val="tx1"/>
                </a:solidFill>
                <a:latin typeface="Arial" panose="020B0604020202020204" pitchFamily="34" charset="0"/>
                <a:cs typeface="Arial" panose="020B0604020202020204" pitchFamily="34" charset="0"/>
              </a:rPr>
              <a:t>Loch Ness and the mysterious creatures...</a:t>
            </a:r>
            <a:endParaRPr lang="en-US" sz="5600" b="1" u="sng" kern="1200" dirty="0">
              <a:solidFill>
                <a:schemeClr val="tx1"/>
              </a:solidFill>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xmlns="" id="{DC286780-15CF-2148-B142-C320E23BFD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302" r="10063" b="-1"/>
          <a:stretch/>
        </p:blipFill>
        <p:spPr>
          <a:xfrm>
            <a:off x="20" y="10"/>
            <a:ext cx="6095974" cy="4252522"/>
          </a:xfrm>
          <a:prstGeom prst="rect">
            <a:avLst/>
          </a:prstGeom>
        </p:spPr>
      </p:pic>
      <p:pic>
        <p:nvPicPr>
          <p:cNvPr id="5" name="Picture 5">
            <a:extLst>
              <a:ext uri="{FF2B5EF4-FFF2-40B4-BE49-F238E27FC236}">
                <a16:creationId xmlns:a16="http://schemas.microsoft.com/office/drawing/2014/main" xmlns="" id="{3B110D28-1881-0141-8F75-73ED4EC0050E}"/>
              </a:ext>
            </a:extLst>
          </p:cNvPr>
          <p:cNvPicPr>
            <a:picLocks noChangeAspect="1"/>
          </p:cNvPicPr>
          <p:nvPr/>
        </p:nvPicPr>
        <p:blipFill rotWithShape="1">
          <a:blip r:embed="rId3">
            <a:extLst>
              <a:ext uri="{28A0092B-C50C-407E-A947-70E740481C1C}">
                <a14:useLocalDpi xmlns:a14="http://schemas.microsoft.com/office/drawing/2010/main" val="0"/>
              </a:ext>
            </a:extLst>
          </a:blip>
          <a:srcRect l="8446" r="10932" b="-1"/>
          <a:stretch/>
        </p:blipFill>
        <p:spPr>
          <a:xfrm>
            <a:off x="6095999" y="-681"/>
            <a:ext cx="6096001" cy="4253215"/>
          </a:xfrm>
          <a:prstGeom prst="rect">
            <a:avLst/>
          </a:prstGeom>
        </p:spPr>
      </p:pic>
      <p:cxnSp>
        <p:nvCxnSpPr>
          <p:cNvPr id="10" name="Straight Connector 9">
            <a:extLst>
              <a:ext uri="{FF2B5EF4-FFF2-40B4-BE49-F238E27FC236}">
                <a16:creationId xmlns:a16="http://schemas.microsoft.com/office/drawing/2014/main" xmlns=""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43133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2008C79-BBA2-1947-86C9-B8C541CCCFEB}"/>
              </a:ext>
            </a:extLst>
          </p:cNvPr>
          <p:cNvPicPr>
            <a:picLocks noChangeAspect="1"/>
          </p:cNvPicPr>
          <p:nvPr/>
        </p:nvPicPr>
        <p:blipFill rotWithShape="1">
          <a:blip r:embed="rId2"/>
          <a:srcRect t="13834" b="11147"/>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7A4320AC-9F79-4340-A003-CE7BC71A72F6}"/>
              </a:ext>
            </a:extLst>
          </p:cNvPr>
          <p:cNvSpPr>
            <a:spLocks noGrp="1"/>
          </p:cNvSpPr>
          <p:nvPr>
            <p:ph type="title"/>
          </p:nvPr>
        </p:nvSpPr>
        <p:spPr>
          <a:xfrm>
            <a:off x="618062" y="4185749"/>
            <a:ext cx="9265771" cy="622836"/>
          </a:xfrm>
        </p:spPr>
        <p:txBody>
          <a:bodyPr>
            <a:normAutofit/>
          </a:bodyPr>
          <a:lstStyle/>
          <a:p>
            <a:pPr algn="ctr"/>
            <a:r>
              <a:rPr lang="en-GB" sz="3600" b="1" u="sng" dirty="0">
                <a:latin typeface="Arial" panose="020B0604020202020204" pitchFamily="34" charset="0"/>
                <a:cs typeface="Arial" panose="020B0604020202020204" pitchFamily="34" charset="0"/>
              </a:rPr>
              <a:t>Known for the Festival Theatre!</a:t>
            </a:r>
            <a:endParaRPr lang="x-none" sz="3600"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BA87FC59-962B-1B40-B1BE-A368C40548F1}"/>
              </a:ext>
            </a:extLst>
          </p:cNvPr>
          <p:cNvSpPr>
            <a:spLocks noGrp="1"/>
          </p:cNvSpPr>
          <p:nvPr>
            <p:ph idx="1"/>
          </p:nvPr>
        </p:nvSpPr>
        <p:spPr>
          <a:xfrm>
            <a:off x="618063" y="4856921"/>
            <a:ext cx="9565028" cy="1249240"/>
          </a:xfrm>
        </p:spPr>
        <p:txBody>
          <a:bodyPr>
            <a:noAutofit/>
          </a:bodyPr>
          <a:lstStyle/>
          <a:p>
            <a:pPr marL="0" indent="0" algn="ctr">
              <a:buNone/>
            </a:pPr>
            <a:r>
              <a:rPr lang="en-GB" sz="1700" dirty="0">
                <a:latin typeface="Arial" panose="020B0604020202020204" pitchFamily="34" charset="0"/>
                <a:cs typeface="Arial" panose="020B0604020202020204" pitchFamily="34" charset="0"/>
              </a:rPr>
              <a:t>The Edinburgh Festival Theatre is a performing arts venue located on Nicolson Street. It is used primarily for performances of opera and ballet, large-scale musical events and touring groups. After it’s most recent renovation in 1994, it seats 1,915 people. In October 1928 a first musical was performed called “Show Boat.” During the first Festival in 1947, Margot Fonteyn danced in “The Sleeping Beauty”.</a:t>
            </a:r>
            <a:endParaRPr lang="x-none"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5455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DD507E5-A850-6646-9329-2B397A3D19A4}"/>
              </a:ext>
            </a:extLst>
          </p:cNvPr>
          <p:cNvPicPr>
            <a:picLocks noChangeAspect="1"/>
          </p:cNvPicPr>
          <p:nvPr/>
        </p:nvPicPr>
        <p:blipFill rotWithShape="1">
          <a:blip r:embed="rId2"/>
          <a:srcRect t="15730"/>
          <a:stretch/>
        </p:blipFill>
        <p:spPr>
          <a:xfrm>
            <a:off x="-1" y="10"/>
            <a:ext cx="12192000" cy="6857990"/>
          </a:xfrm>
          <a:prstGeom prst="rect">
            <a:avLst/>
          </a:prstGeom>
        </p:spPr>
      </p:pic>
      <p:sp>
        <p:nvSpPr>
          <p:cNvPr id="11"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4FB69E4A-A512-EA49-BCC4-F3094A575D0B}"/>
              </a:ext>
            </a:extLst>
          </p:cNvPr>
          <p:cNvSpPr>
            <a:spLocks noGrp="1"/>
          </p:cNvSpPr>
          <p:nvPr>
            <p:ph type="title"/>
          </p:nvPr>
        </p:nvSpPr>
        <p:spPr>
          <a:xfrm>
            <a:off x="709448" y="1913950"/>
            <a:ext cx="4204137" cy="1342754"/>
          </a:xfrm>
        </p:spPr>
        <p:txBody>
          <a:bodyPr>
            <a:normAutofit fontScale="90000"/>
          </a:bodyPr>
          <a:lstStyle/>
          <a:p>
            <a:pPr algn="ctr"/>
            <a:r>
              <a:rPr lang="en-GB" sz="3100" b="1" u="sng" dirty="0">
                <a:latin typeface="Arial" panose="020B0604020202020204" pitchFamily="34" charset="0"/>
                <a:cs typeface="Arial" panose="020B0604020202020204" pitchFamily="34" charset="0"/>
              </a:rPr>
              <a:t>Known for The Royal Edinburgh Military Tattoo</a:t>
            </a:r>
            <a:r>
              <a:rPr lang="pl-PL" sz="3100" b="1" u="sng" dirty="0">
                <a:latin typeface="Arial" panose="020B0604020202020204" pitchFamily="34" charset="0"/>
                <a:cs typeface="Arial" panose="020B0604020202020204" pitchFamily="34" charset="0"/>
              </a:rPr>
              <a:t>!</a:t>
            </a:r>
            <a:endParaRPr lang="x-none" sz="3100" b="1" u="sng"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61311314-BC9A-9943-871A-7F195F7DE5BB}"/>
              </a:ext>
            </a:extLst>
          </p:cNvPr>
          <p:cNvSpPr>
            <a:spLocks noGrp="1"/>
          </p:cNvSpPr>
          <p:nvPr>
            <p:ph idx="1"/>
          </p:nvPr>
        </p:nvSpPr>
        <p:spPr>
          <a:xfrm>
            <a:off x="468689" y="3337139"/>
            <a:ext cx="4868335" cy="3405955"/>
          </a:xfrm>
        </p:spPr>
        <p:txBody>
          <a:bodyPr anchor="ctr">
            <a:noAutofit/>
          </a:bodyPr>
          <a:lstStyle/>
          <a:p>
            <a:pPr marL="0" indent="0" algn="ctr">
              <a:buNone/>
            </a:pPr>
            <a:r>
              <a:rPr lang="en-GB" sz="1900" dirty="0">
                <a:latin typeface="Arial" panose="020B0604020202020204" pitchFamily="34" charset="0"/>
                <a:cs typeface="Arial" panose="020B0604020202020204" pitchFamily="34" charset="0"/>
              </a:rPr>
              <a:t>Scotland’s most iconic performance takes place in the Edinburgh Castle. They put on an incredible musical and artistic display to a rapt audience every summer. The festival is held in August, playing weekday evenings and two shows on Saturday nights. “Tattoo” meant to signify the last duty call of the day and a nod to the evening entertainment about to begin by musicians in the military. The amazing castle venue allows over 200,000 people to enjoy the music of Massed Pipes and Drums.</a:t>
            </a:r>
            <a:endParaRPr lang="x-none"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64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DCF3061-E1B1-5C43-8C4D-A347626F3ADC}"/>
              </a:ext>
            </a:extLst>
          </p:cNvPr>
          <p:cNvSpPr>
            <a:spLocks noGrp="1"/>
          </p:cNvSpPr>
          <p:nvPr>
            <p:ph type="title"/>
          </p:nvPr>
        </p:nvSpPr>
        <p:spPr>
          <a:xfrm>
            <a:off x="524256" y="4767072"/>
            <a:ext cx="6594189" cy="1625210"/>
          </a:xfrm>
        </p:spPr>
        <p:txBody>
          <a:bodyPr>
            <a:normAutofit/>
          </a:bodyPr>
          <a:lstStyle/>
          <a:p>
            <a:pPr algn="ctr"/>
            <a:r>
              <a:rPr lang="en-GB" b="1" u="sng" dirty="0">
                <a:solidFill>
                  <a:srgbClr val="FFFFFF"/>
                </a:solidFill>
                <a:latin typeface="Arial" panose="020B0604020202020204" pitchFamily="34" charset="0"/>
                <a:cs typeface="Arial" panose="020B0604020202020204" pitchFamily="34" charset="0"/>
              </a:rPr>
              <a:t>Wales</a:t>
            </a:r>
            <a:endParaRPr lang="x-none" b="1" u="sng" dirty="0">
              <a:solidFill>
                <a:srgbClr val="FFFFFF"/>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E5B42835-2B96-8341-A880-62E1D0209EDF}"/>
              </a:ext>
            </a:extLst>
          </p:cNvPr>
          <p:cNvPicPr>
            <a:picLocks noChangeAspect="1"/>
          </p:cNvPicPr>
          <p:nvPr/>
        </p:nvPicPr>
        <p:blipFill rotWithShape="1">
          <a:blip r:embed="rId2"/>
          <a:srcRect t="596" r="1" b="2820"/>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D9B4F817-2A80-5A47-8190-9CD601059064}"/>
              </a:ext>
            </a:extLst>
          </p:cNvPr>
          <p:cNvSpPr>
            <a:spLocks noGrp="1"/>
          </p:cNvSpPr>
          <p:nvPr>
            <p:ph idx="1"/>
          </p:nvPr>
        </p:nvSpPr>
        <p:spPr>
          <a:xfrm>
            <a:off x="8029319" y="1149047"/>
            <a:ext cx="3424739" cy="4621039"/>
          </a:xfrm>
        </p:spPr>
        <p:txBody>
          <a:bodyPr anchor="ctr">
            <a:noAutofit/>
          </a:bodyPr>
          <a:lstStyle/>
          <a:p>
            <a:pPr marL="0" indent="0" algn="ctr">
              <a:buNone/>
            </a:pPr>
            <a:r>
              <a:rPr lang="en-GB" sz="1700" dirty="0">
                <a:solidFill>
                  <a:srgbClr val="FFFFFF"/>
                </a:solidFill>
                <a:latin typeface="Arial" panose="020B0604020202020204" pitchFamily="34" charset="0"/>
                <a:cs typeface="Arial" panose="020B0604020202020204" pitchFamily="34" charset="0"/>
              </a:rPr>
              <a:t>Area: 20,779 sq miles,</a:t>
            </a:r>
          </a:p>
          <a:p>
            <a:pPr marL="0" indent="0" algn="ctr">
              <a:buNone/>
            </a:pPr>
            <a:r>
              <a:rPr lang="en-GB" sz="1700" dirty="0">
                <a:solidFill>
                  <a:srgbClr val="FFFFFF"/>
                </a:solidFill>
                <a:latin typeface="Arial" panose="020B0604020202020204" pitchFamily="34" charset="0"/>
                <a:cs typeface="Arial" panose="020B0604020202020204" pitchFamily="34" charset="0"/>
              </a:rPr>
              <a:t>Population:</a:t>
            </a:r>
            <a:r>
              <a:rPr lang="pl-PL" sz="1700" dirty="0">
                <a:solidFill>
                  <a:srgbClr val="FFFFFF"/>
                </a:solidFill>
                <a:latin typeface="Arial" panose="020B0604020202020204" pitchFamily="34" charset="0"/>
                <a:cs typeface="Arial" panose="020B0604020202020204" pitchFamily="34" charset="0"/>
              </a:rPr>
              <a:t> 3,15 </a:t>
            </a:r>
            <a:r>
              <a:rPr lang="en-GB" sz="1700" dirty="0">
                <a:solidFill>
                  <a:srgbClr val="FFFFFF"/>
                </a:solidFill>
                <a:latin typeface="Arial" panose="020B0604020202020204" pitchFamily="34" charset="0"/>
                <a:cs typeface="Arial" panose="020B0604020202020204" pitchFamily="34" charset="0"/>
              </a:rPr>
              <a:t>million </a:t>
            </a:r>
            <a:r>
              <a:rPr lang="pl-PL" sz="1700" dirty="0">
                <a:solidFill>
                  <a:srgbClr val="FFFFFF"/>
                </a:solidFill>
                <a:latin typeface="Arial" panose="020B0604020202020204" pitchFamily="34" charset="0"/>
                <a:cs typeface="Arial" panose="020B0604020202020204" pitchFamily="34" charset="0"/>
              </a:rPr>
              <a:t>(2019)</a:t>
            </a:r>
            <a:r>
              <a:rPr lang="en-GB" sz="1700" dirty="0">
                <a:solidFill>
                  <a:srgbClr val="FFFFFF"/>
                </a:solidFill>
                <a:latin typeface="Arial" panose="020B0604020202020204" pitchFamily="34" charset="0"/>
                <a:cs typeface="Arial" panose="020B0604020202020204" pitchFamily="34" charset="0"/>
              </a:rPr>
              <a:t>,</a:t>
            </a:r>
          </a:p>
          <a:p>
            <a:pPr marL="0" indent="0" algn="ctr">
              <a:buNone/>
            </a:pPr>
            <a:r>
              <a:rPr lang="en-GB" sz="1700" dirty="0">
                <a:solidFill>
                  <a:srgbClr val="FFFFFF"/>
                </a:solidFill>
                <a:latin typeface="Arial" panose="020B0604020202020204" pitchFamily="34" charset="0"/>
                <a:cs typeface="Arial" panose="020B0604020202020204" pitchFamily="34" charset="0"/>
              </a:rPr>
              <a:t>Capital: Cardiff,</a:t>
            </a:r>
          </a:p>
          <a:p>
            <a:pPr marL="0" indent="0" algn="ctr">
              <a:buNone/>
            </a:pPr>
            <a:r>
              <a:rPr lang="en-GB" sz="1700" dirty="0">
                <a:solidFill>
                  <a:srgbClr val="FFFFFF"/>
                </a:solidFill>
                <a:latin typeface="Arial" panose="020B0604020202020204" pitchFamily="34" charset="0"/>
                <a:cs typeface="Arial" panose="020B0604020202020204" pitchFamily="34" charset="0"/>
              </a:rPr>
              <a:t>National Bird: Red Kite,</a:t>
            </a:r>
          </a:p>
          <a:p>
            <a:pPr marL="0" indent="0" algn="ctr">
              <a:buNone/>
            </a:pPr>
            <a:r>
              <a:rPr lang="en-GB" sz="1700" dirty="0">
                <a:solidFill>
                  <a:srgbClr val="FFFFFF"/>
                </a:solidFill>
                <a:latin typeface="Arial" panose="020B0604020202020204" pitchFamily="34" charset="0"/>
                <a:cs typeface="Arial" panose="020B0604020202020204" pitchFamily="34" charset="0"/>
              </a:rPr>
              <a:t>National Flower: Daffodil,</a:t>
            </a:r>
          </a:p>
          <a:p>
            <a:pPr marL="0" indent="0" algn="ctr">
              <a:buNone/>
            </a:pPr>
            <a:r>
              <a:rPr lang="en-GB" sz="1700" dirty="0">
                <a:solidFill>
                  <a:srgbClr val="FFFFFF"/>
                </a:solidFill>
                <a:latin typeface="Arial" panose="020B0604020202020204" pitchFamily="34" charset="0"/>
                <a:cs typeface="Arial" panose="020B0604020202020204" pitchFamily="34" charset="0"/>
              </a:rPr>
              <a:t>National Tree: Sessile Oak,</a:t>
            </a:r>
          </a:p>
          <a:p>
            <a:pPr marL="0" indent="0" algn="ctr">
              <a:buNone/>
            </a:pPr>
            <a:r>
              <a:rPr lang="en-GB" sz="1700" dirty="0">
                <a:solidFill>
                  <a:srgbClr val="FFFFFF"/>
                </a:solidFill>
                <a:latin typeface="Arial" panose="020B0604020202020204" pitchFamily="34" charset="0"/>
                <a:cs typeface="Arial" panose="020B0604020202020204" pitchFamily="34" charset="0"/>
              </a:rPr>
              <a:t>National Animal: Dragon,</a:t>
            </a:r>
          </a:p>
          <a:p>
            <a:pPr marL="0" indent="0" algn="ctr">
              <a:buNone/>
            </a:pPr>
            <a:r>
              <a:rPr lang="en-GB" sz="1700" dirty="0">
                <a:solidFill>
                  <a:srgbClr val="FFFFFF"/>
                </a:solidFill>
                <a:latin typeface="Arial" panose="020B0604020202020204" pitchFamily="34" charset="0"/>
                <a:cs typeface="Arial" panose="020B0604020202020204" pitchFamily="34" charset="0"/>
              </a:rPr>
              <a:t>National Day: 1</a:t>
            </a:r>
            <a:r>
              <a:rPr lang="en-GB" sz="1700" baseline="30000" dirty="0">
                <a:solidFill>
                  <a:srgbClr val="FFFFFF"/>
                </a:solidFill>
                <a:latin typeface="Arial" panose="020B0604020202020204" pitchFamily="34" charset="0"/>
                <a:cs typeface="Arial" panose="020B0604020202020204" pitchFamily="34" charset="0"/>
              </a:rPr>
              <a:t>st</a:t>
            </a:r>
            <a:r>
              <a:rPr lang="en-GB" sz="1700" dirty="0">
                <a:solidFill>
                  <a:srgbClr val="FFFFFF"/>
                </a:solidFill>
                <a:latin typeface="Arial" panose="020B0604020202020204" pitchFamily="34" charset="0"/>
                <a:cs typeface="Arial" panose="020B0604020202020204" pitchFamily="34" charset="0"/>
              </a:rPr>
              <a:t> March,</a:t>
            </a:r>
          </a:p>
          <a:p>
            <a:pPr marL="0" indent="0" algn="ctr">
              <a:buNone/>
            </a:pPr>
            <a:r>
              <a:rPr lang="en-GB" sz="1700" dirty="0">
                <a:solidFill>
                  <a:srgbClr val="FFFFFF"/>
                </a:solidFill>
                <a:latin typeface="Arial" panose="020B0604020202020204" pitchFamily="34" charset="0"/>
                <a:cs typeface="Arial" panose="020B0604020202020204" pitchFamily="34" charset="0"/>
              </a:rPr>
              <a:t>Currency: Pound Sterling,</a:t>
            </a:r>
          </a:p>
          <a:p>
            <a:pPr marL="0" indent="0" algn="ctr">
              <a:buNone/>
            </a:pPr>
            <a:r>
              <a:rPr lang="en-GB" sz="1700" dirty="0">
                <a:solidFill>
                  <a:srgbClr val="FFFFFF"/>
                </a:solidFill>
                <a:latin typeface="Arial" panose="020B0604020202020204" pitchFamily="34" charset="0"/>
                <a:cs typeface="Arial" panose="020B0604020202020204" pitchFamily="34" charset="0"/>
              </a:rPr>
              <a:t>Official Language: English and Welsh,</a:t>
            </a:r>
          </a:p>
          <a:p>
            <a:pPr marL="0" indent="0" algn="ctr">
              <a:buNone/>
            </a:pPr>
            <a:r>
              <a:rPr lang="en-GB" sz="1700" dirty="0">
                <a:solidFill>
                  <a:srgbClr val="FFFFFF"/>
                </a:solidFill>
                <a:latin typeface="Arial" panose="020B0604020202020204" pitchFamily="34" charset="0"/>
                <a:cs typeface="Arial" panose="020B0604020202020204" pitchFamily="34" charset="0"/>
              </a:rPr>
              <a:t>It is considered that the Welsh kings of </a:t>
            </a:r>
            <a:r>
              <a:rPr lang="en-GB" sz="1700" dirty="0" err="1">
                <a:solidFill>
                  <a:srgbClr val="FFFFFF"/>
                </a:solidFill>
                <a:latin typeface="Arial" panose="020B0604020202020204" pitchFamily="34" charset="0"/>
                <a:cs typeface="Arial" panose="020B0604020202020204" pitchFamily="34" charset="0"/>
              </a:rPr>
              <a:t>Aberffraw</a:t>
            </a:r>
            <a:r>
              <a:rPr lang="en-GB" sz="1700" dirty="0">
                <a:solidFill>
                  <a:srgbClr val="FFFFFF"/>
                </a:solidFill>
                <a:latin typeface="Arial" panose="020B0604020202020204" pitchFamily="34" charset="0"/>
                <a:cs typeface="Arial" panose="020B0604020202020204" pitchFamily="34" charset="0"/>
              </a:rPr>
              <a:t> first adopted the dragon in the early fifth century in order to symbolise their power and authority after the Romans withdrew from Britain. Later, around the seventh century, it became known as the Red Dragon of </a:t>
            </a:r>
            <a:r>
              <a:rPr lang="en-GB" sz="1700" dirty="0" err="1">
                <a:solidFill>
                  <a:srgbClr val="FFFFFF"/>
                </a:solidFill>
                <a:latin typeface="Arial" panose="020B0604020202020204" pitchFamily="34" charset="0"/>
                <a:cs typeface="Arial" panose="020B0604020202020204" pitchFamily="34" charset="0"/>
              </a:rPr>
              <a:t>Calwaladr</a:t>
            </a:r>
            <a:r>
              <a:rPr lang="en-GB" sz="1700" dirty="0">
                <a:solidFill>
                  <a:srgbClr val="FFFFFF"/>
                </a:solidFill>
                <a:latin typeface="Arial" panose="020B0604020202020204" pitchFamily="34" charset="0"/>
                <a:cs typeface="Arial" panose="020B0604020202020204" pitchFamily="34" charset="0"/>
              </a:rPr>
              <a:t>, king of Gwynedd from 655 to 682.</a:t>
            </a:r>
          </a:p>
        </p:txBody>
      </p:sp>
    </p:spTree>
    <p:extLst>
      <p:ext uri="{BB962C8B-B14F-4D97-AF65-F5344CB8AC3E}">
        <p14:creationId xmlns:p14="http://schemas.microsoft.com/office/powerpoint/2010/main" val="117136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0575DE0-D9B6-BE4E-B16D-7841A915644C}"/>
              </a:ext>
            </a:extLst>
          </p:cNvPr>
          <p:cNvSpPr>
            <a:spLocks noGrp="1"/>
          </p:cNvSpPr>
          <p:nvPr>
            <p:ph type="title"/>
          </p:nvPr>
        </p:nvSpPr>
        <p:spPr>
          <a:xfrm>
            <a:off x="649270" y="4615840"/>
            <a:ext cx="3885141" cy="1526741"/>
          </a:xfrm>
        </p:spPr>
        <p:txBody>
          <a:bodyPr>
            <a:normAutofit/>
          </a:bodyPr>
          <a:lstStyle/>
          <a:p>
            <a:pPr algn="ctr"/>
            <a:r>
              <a:rPr lang="en-GB" sz="3000" b="1" u="sng" dirty="0">
                <a:solidFill>
                  <a:schemeClr val="bg1"/>
                </a:solidFill>
                <a:latin typeface="Arial" panose="020B0604020202020204" pitchFamily="34" charset="0"/>
                <a:cs typeface="Arial" panose="020B0604020202020204" pitchFamily="34" charset="0"/>
              </a:rPr>
              <a:t>What is Wales known for?</a:t>
            </a:r>
            <a:endParaRPr lang="x-none" sz="3000" b="1" u="sng"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043B5671-F533-8943-AAF3-267FEF9C471A}"/>
              </a:ext>
            </a:extLst>
          </p:cNvPr>
          <p:cNvPicPr>
            <a:picLocks noChangeAspect="1"/>
          </p:cNvPicPr>
          <p:nvPr/>
        </p:nvPicPr>
        <p:blipFill rotWithShape="1">
          <a:blip r:embed="rId2"/>
          <a:srcRect l="398" r="616" b="-2"/>
          <a:stretch/>
        </p:blipFill>
        <p:spPr>
          <a:xfrm>
            <a:off x="393308" y="352931"/>
            <a:ext cx="5559480" cy="3749040"/>
          </a:xfrm>
          <a:prstGeom prst="rect">
            <a:avLst/>
          </a:prstGeom>
        </p:spPr>
      </p:pic>
      <p:pic>
        <p:nvPicPr>
          <p:cNvPr id="7" name="Picture 7">
            <a:extLst>
              <a:ext uri="{FF2B5EF4-FFF2-40B4-BE49-F238E27FC236}">
                <a16:creationId xmlns:a16="http://schemas.microsoft.com/office/drawing/2014/main" xmlns="" id="{C5BCE1C3-DEEF-9A41-B4C6-45DB9DBF4F6B}"/>
              </a:ext>
            </a:extLst>
          </p:cNvPr>
          <p:cNvPicPr>
            <a:picLocks noChangeAspect="1"/>
          </p:cNvPicPr>
          <p:nvPr/>
        </p:nvPicPr>
        <p:blipFill rotWithShape="1">
          <a:blip r:embed="rId3">
            <a:extLst>
              <a:ext uri="{28A0092B-C50C-407E-A947-70E740481C1C}">
                <a14:useLocalDpi xmlns:a14="http://schemas.microsoft.com/office/drawing/2010/main" val="0"/>
              </a:ext>
            </a:extLst>
          </a:blip>
          <a:srcRect r="127" b="-2"/>
          <a:stretch/>
        </p:blipFill>
        <p:spPr>
          <a:xfrm>
            <a:off x="6251736" y="357013"/>
            <a:ext cx="5546955" cy="3749040"/>
          </a:xfrm>
          <a:prstGeom prst="rect">
            <a:avLst/>
          </a:prstGeom>
        </p:spPr>
      </p:pic>
      <p:cxnSp>
        <p:nvCxnSpPr>
          <p:cNvPr id="40" name="Straight Connector 39">
            <a:extLst>
              <a:ext uri="{FF2B5EF4-FFF2-40B4-BE49-F238E27FC236}">
                <a16:creationId xmlns:a16="http://schemas.microsoft.com/office/drawing/2014/main" xmlns=""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891D48B-B884-0345-8ADE-2FF67C8BE75C}"/>
              </a:ext>
            </a:extLst>
          </p:cNvPr>
          <p:cNvSpPr>
            <a:spLocks noGrp="1"/>
          </p:cNvSpPr>
          <p:nvPr>
            <p:ph idx="1"/>
          </p:nvPr>
        </p:nvSpPr>
        <p:spPr>
          <a:xfrm>
            <a:off x="4945336" y="4615840"/>
            <a:ext cx="6609921" cy="1526741"/>
          </a:xfrm>
        </p:spPr>
        <p:txBody>
          <a:bodyPr anchor="ctr">
            <a:normAutofit lnSpcReduction="10000"/>
          </a:bodyPr>
          <a:lstStyle/>
          <a:p>
            <a:pPr marL="0" indent="0" algn="ctr">
              <a:buNone/>
            </a:pPr>
            <a:r>
              <a:rPr lang="en-GB" sz="1900" dirty="0">
                <a:solidFill>
                  <a:schemeClr val="bg1"/>
                </a:solidFill>
                <a:latin typeface="Arial" panose="020B0604020202020204" pitchFamily="34" charset="0"/>
                <a:cs typeface="Arial" panose="020B0604020202020204" pitchFamily="34" charset="0"/>
              </a:rPr>
              <a:t>Wales is known for Snowdonia! Snowdonia is a beautiful and iconic national park in the northwest corner of Wales. 1 of the tallest mountains in the UK. It is listed among the most popular places for hiking and climbing in Britain. The rugged landscape is bathed in history and legend, featuring in the tales of King Arthur.</a:t>
            </a:r>
            <a:endParaRPr lang="x-none" sz="1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158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12A30D8-8CE0-A547-ACFE-07ACAD7356EC}"/>
              </a:ext>
            </a:extLst>
          </p:cNvPr>
          <p:cNvPicPr>
            <a:picLocks noChangeAspect="1"/>
          </p:cNvPicPr>
          <p:nvPr/>
        </p:nvPicPr>
        <p:blipFill rotWithShape="1">
          <a:blip r:embed="rId2"/>
          <a:srcRect r="-1" b="15708"/>
          <a:stretch/>
        </p:blipFill>
        <p:spPr>
          <a:xfrm>
            <a:off x="20" y="10"/>
            <a:ext cx="12188932" cy="6857990"/>
          </a:xfrm>
          <a:prstGeom prst="rect">
            <a:avLst/>
          </a:prstGeom>
        </p:spPr>
      </p:pic>
      <p:sp>
        <p:nvSpPr>
          <p:cNvPr id="15" name="Freeform: Shape 14">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42F6B1AB-C9C9-E440-835B-1F2C70AFA2CC}"/>
              </a:ext>
            </a:extLst>
          </p:cNvPr>
          <p:cNvSpPr>
            <a:spLocks noGrp="1"/>
          </p:cNvSpPr>
          <p:nvPr>
            <p:ph type="title"/>
          </p:nvPr>
        </p:nvSpPr>
        <p:spPr>
          <a:xfrm>
            <a:off x="618062" y="4185749"/>
            <a:ext cx="9265771" cy="622836"/>
          </a:xfrm>
        </p:spPr>
        <p:txBody>
          <a:bodyPr>
            <a:normAutofit/>
          </a:bodyPr>
          <a:lstStyle/>
          <a:p>
            <a:r>
              <a:rPr lang="en-GB" sz="2000" b="1" u="sng" dirty="0">
                <a:latin typeface="Arial" panose="020B0604020202020204" pitchFamily="34" charset="0"/>
                <a:cs typeface="Arial" panose="020B0604020202020204" pitchFamily="34" charset="0"/>
              </a:rPr>
              <a:t>Known for Llanfairpwllgwyngyllgogerychwyrndrobwllllantysiliogogogoc</a:t>
            </a:r>
            <a:r>
              <a:rPr lang="pl-PL" sz="2000" b="1" u="sng" dirty="0">
                <a:latin typeface="Arial" panose="020B0604020202020204" pitchFamily="34" charset="0"/>
                <a:cs typeface="Arial" panose="020B0604020202020204" pitchFamily="34" charset="0"/>
              </a:rPr>
              <a:t>h!</a:t>
            </a:r>
            <a:endParaRPr lang="x-none" sz="2000"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23945886-E955-E64A-8A0E-DEF03E573C19}"/>
              </a:ext>
            </a:extLst>
          </p:cNvPr>
          <p:cNvSpPr>
            <a:spLocks noGrp="1"/>
          </p:cNvSpPr>
          <p:nvPr>
            <p:ph idx="1"/>
          </p:nvPr>
        </p:nvSpPr>
        <p:spPr>
          <a:xfrm>
            <a:off x="618063" y="4856921"/>
            <a:ext cx="9565028" cy="1249240"/>
          </a:xfrm>
        </p:spPr>
        <p:txBody>
          <a:bodyPr>
            <a:normAutofit/>
          </a:bodyPr>
          <a:lstStyle/>
          <a:p>
            <a:pPr marL="0" indent="0" algn="ctr">
              <a:buNone/>
            </a:pPr>
            <a:r>
              <a:rPr lang="en-GB" sz="1800" dirty="0">
                <a:latin typeface="Arial" panose="020B0604020202020204" pitchFamily="34" charset="0"/>
                <a:cs typeface="Arial" panose="020B0604020202020204" pitchFamily="34" charset="0"/>
              </a:rPr>
              <a:t>This Welsh village holds the undisputed title of the longest name in the UK and one of the longest in the world. There’s also an old church “St Mary’s Church in the hollow of the white hazel near to the rapid whirlpool of </a:t>
            </a:r>
            <a:r>
              <a:rPr lang="en-GB" sz="1800" dirty="0" err="1">
                <a:latin typeface="Arial" panose="020B0604020202020204" pitchFamily="34" charset="0"/>
                <a:cs typeface="Arial" panose="020B0604020202020204" pitchFamily="34" charset="0"/>
              </a:rPr>
              <a:t>Llantysilio</a:t>
            </a:r>
            <a:r>
              <a:rPr lang="en-GB" sz="1800" dirty="0">
                <a:latin typeface="Arial" panose="020B0604020202020204" pitchFamily="34" charset="0"/>
                <a:cs typeface="Arial" panose="020B0604020202020204" pitchFamily="34" charset="0"/>
              </a:rPr>
              <a:t> of the red cave.” Usefully, the train station sign shows the 58 – letter name written phonetically, so you can try pronouncing it yourself.</a:t>
            </a:r>
            <a:endParaRPr lang="x-non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6912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66CF77BA-EC05-E646-ACF1-590632605E06}"/>
              </a:ext>
            </a:extLst>
          </p:cNvPr>
          <p:cNvPicPr>
            <a:picLocks noChangeAspect="1"/>
          </p:cNvPicPr>
          <p:nvPr/>
        </p:nvPicPr>
        <p:blipFill rotWithShape="1">
          <a:blip r:embed="rId2">
            <a:extLst>
              <a:ext uri="{28A0092B-C50C-407E-A947-70E740481C1C}">
                <a14:useLocalDpi xmlns:a14="http://schemas.microsoft.com/office/drawing/2010/main" val="0"/>
              </a:ext>
            </a:extLst>
          </a:blip>
          <a:srcRect t="13206" r="-1" b="2502"/>
          <a:stretch/>
        </p:blipFill>
        <p:spPr>
          <a:xfrm>
            <a:off x="20" y="10"/>
            <a:ext cx="12188932" cy="6857990"/>
          </a:xfrm>
          <a:prstGeom prst="rect">
            <a:avLst/>
          </a:prstGeom>
        </p:spPr>
      </p:pic>
      <p:sp>
        <p:nvSpPr>
          <p:cNvPr id="26" name="Freeform: Shape 25">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A94B0A42-7A5B-D040-89E4-DFE032F3DD29}"/>
              </a:ext>
            </a:extLst>
          </p:cNvPr>
          <p:cNvSpPr>
            <a:spLocks noGrp="1"/>
          </p:cNvSpPr>
          <p:nvPr>
            <p:ph type="title"/>
          </p:nvPr>
        </p:nvSpPr>
        <p:spPr>
          <a:xfrm>
            <a:off x="618062" y="4185749"/>
            <a:ext cx="9265771" cy="622836"/>
          </a:xfrm>
        </p:spPr>
        <p:txBody>
          <a:bodyPr>
            <a:normAutofit/>
          </a:bodyPr>
          <a:lstStyle/>
          <a:p>
            <a:pPr algn="ctr"/>
            <a:r>
              <a:rPr lang="en-GB" sz="3600" b="1" u="sng" dirty="0">
                <a:latin typeface="Arial" panose="020B0604020202020204" pitchFamily="34" charset="0"/>
                <a:cs typeface="Arial" panose="020B0604020202020204" pitchFamily="34" charset="0"/>
              </a:rPr>
              <a:t>Known for Portmeirion!</a:t>
            </a:r>
            <a:endParaRPr lang="x-none" sz="3600" b="1" u="sng"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xmlns="" id="{007DDBFC-0FF4-4A66-BA90-DC0075EF3437}"/>
              </a:ext>
            </a:extLst>
          </p:cNvPr>
          <p:cNvSpPr>
            <a:spLocks noGrp="1"/>
          </p:cNvSpPr>
          <p:nvPr>
            <p:ph idx="1"/>
          </p:nvPr>
        </p:nvSpPr>
        <p:spPr>
          <a:xfrm>
            <a:off x="618063" y="4856921"/>
            <a:ext cx="9565028" cy="1249240"/>
          </a:xfrm>
        </p:spPr>
        <p:txBody>
          <a:bodyPr>
            <a:normAutofit/>
          </a:bodyPr>
          <a:lstStyle/>
          <a:p>
            <a:pPr marL="0" indent="0" algn="ctr">
              <a:buNone/>
            </a:pPr>
            <a:r>
              <a:rPr lang="en-GB" sz="1800" dirty="0">
                <a:latin typeface="Arial" panose="020B0604020202020204" pitchFamily="34" charset="0"/>
                <a:cs typeface="Arial" panose="020B0604020202020204" pitchFamily="34" charset="0"/>
              </a:rPr>
              <a:t>Portmeirion is a beautiful hotel resort and visitor attraction on the coast of Snowdonia National Park in Gwynedd, North Wales. Built by sir dough Williams-Ellis between 1925 and 1975, this place was designed to resemble a quaint Italian fishing village. Portmeirion has been the location for numerous films and TV programs like “The Prisoner”.</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67145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D065596-48D1-E34D-8203-9FA7916CD9DC}"/>
              </a:ext>
            </a:extLst>
          </p:cNvPr>
          <p:cNvPicPr>
            <a:picLocks noChangeAspect="1"/>
          </p:cNvPicPr>
          <p:nvPr/>
        </p:nvPicPr>
        <p:blipFill rotWithShape="1">
          <a:blip r:embed="rId2"/>
          <a:srcRect l="7629" r="7539" b="-2"/>
          <a:stretch/>
        </p:blipFill>
        <p:spPr>
          <a:xfrm>
            <a:off x="723201" y="549714"/>
            <a:ext cx="6266996" cy="3646887"/>
          </a:xfrm>
          <a:prstGeom prst="rect">
            <a:avLst/>
          </a:prstGeom>
        </p:spPr>
      </p:pic>
      <p:sp>
        <p:nvSpPr>
          <p:cNvPr id="22" name="Rectangle 21">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0891"/>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1D0EECE-1224-9643-9C73-EF9D9562075F}"/>
              </a:ext>
            </a:extLst>
          </p:cNvPr>
          <p:cNvSpPr>
            <a:spLocks noGrp="1"/>
          </p:cNvSpPr>
          <p:nvPr>
            <p:ph type="title"/>
          </p:nvPr>
        </p:nvSpPr>
        <p:spPr>
          <a:xfrm>
            <a:off x="524256" y="4767072"/>
            <a:ext cx="6594189" cy="1625210"/>
          </a:xfrm>
        </p:spPr>
        <p:txBody>
          <a:bodyPr>
            <a:normAutofit/>
          </a:bodyPr>
          <a:lstStyle/>
          <a:p>
            <a:pPr algn="ctr"/>
            <a:r>
              <a:rPr lang="en-GB" b="1" u="sng" dirty="0">
                <a:solidFill>
                  <a:srgbClr val="FFFFFF"/>
                </a:solidFill>
                <a:latin typeface="Arial" panose="020B0604020202020204" pitchFamily="34" charset="0"/>
                <a:cs typeface="Arial" panose="020B0604020202020204" pitchFamily="34" charset="0"/>
              </a:rPr>
              <a:t>Northern Ireland</a:t>
            </a:r>
            <a:endParaRPr lang="x-none" b="1" u="sng" dirty="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60EC0926-E7A6-9845-B400-AED0EDF918D1}"/>
              </a:ext>
            </a:extLst>
          </p:cNvPr>
          <p:cNvSpPr>
            <a:spLocks noGrp="1"/>
          </p:cNvSpPr>
          <p:nvPr>
            <p:ph idx="1"/>
          </p:nvPr>
        </p:nvSpPr>
        <p:spPr>
          <a:xfrm>
            <a:off x="7534655" y="846667"/>
            <a:ext cx="4335613" cy="5688490"/>
          </a:xfrm>
        </p:spPr>
        <p:txBody>
          <a:bodyPr anchor="ctr">
            <a:normAutofit fontScale="92500" lnSpcReduction="20000"/>
          </a:bodyPr>
          <a:lstStyle/>
          <a:p>
            <a:pPr marL="0" indent="0" algn="ctr">
              <a:buNone/>
            </a:pPr>
            <a:r>
              <a:rPr lang="pl-PL" sz="2200" dirty="0">
                <a:solidFill>
                  <a:srgbClr val="FFFFFF"/>
                </a:solidFill>
                <a:latin typeface="Arial" panose="020B0604020202020204" pitchFamily="34" charset="0"/>
                <a:cs typeface="Arial" panose="020B0604020202020204" pitchFamily="34" charset="0"/>
              </a:rPr>
              <a:t>Area: 5,459 </a:t>
            </a:r>
            <a:r>
              <a:rPr lang="en-GB" sz="2200" dirty="0">
                <a:solidFill>
                  <a:srgbClr val="FFFFFF"/>
                </a:solidFill>
                <a:latin typeface="Arial" panose="020B0604020202020204" pitchFamily="34" charset="0"/>
                <a:cs typeface="Arial" panose="020B0604020202020204" pitchFamily="34" charset="0"/>
              </a:rPr>
              <a:t>sq miles,</a:t>
            </a:r>
          </a:p>
          <a:p>
            <a:pPr marL="0" indent="0" algn="ctr">
              <a:buNone/>
            </a:pPr>
            <a:r>
              <a:rPr lang="en-GB" sz="2200" dirty="0">
                <a:solidFill>
                  <a:srgbClr val="FFFFFF"/>
                </a:solidFill>
                <a:latin typeface="Arial" panose="020B0604020202020204" pitchFamily="34" charset="0"/>
                <a:cs typeface="Arial" panose="020B0604020202020204" pitchFamily="34" charset="0"/>
              </a:rPr>
              <a:t>Population:</a:t>
            </a:r>
            <a:r>
              <a:rPr lang="pl-PL" sz="2200" dirty="0">
                <a:solidFill>
                  <a:srgbClr val="FFFFFF"/>
                </a:solidFill>
                <a:latin typeface="Arial" panose="020B0604020202020204" pitchFamily="34" charset="0"/>
                <a:cs typeface="Arial" panose="020B0604020202020204" pitchFamily="34" charset="0"/>
              </a:rPr>
              <a:t> 1,89 </a:t>
            </a:r>
            <a:r>
              <a:rPr lang="en-GB" sz="2200" dirty="0">
                <a:solidFill>
                  <a:srgbClr val="FFFFFF"/>
                </a:solidFill>
                <a:latin typeface="Arial" panose="020B0604020202020204" pitchFamily="34" charset="0"/>
                <a:cs typeface="Arial" panose="020B0604020202020204" pitchFamily="34" charset="0"/>
              </a:rPr>
              <a:t>million (</a:t>
            </a:r>
            <a:r>
              <a:rPr lang="pl-PL" sz="2200" dirty="0">
                <a:solidFill>
                  <a:srgbClr val="FFFFFF"/>
                </a:solidFill>
                <a:latin typeface="Arial" panose="020B0604020202020204" pitchFamily="34" charset="0"/>
                <a:cs typeface="Arial" panose="020B0604020202020204" pitchFamily="34" charset="0"/>
              </a:rPr>
              <a:t>2019)</a:t>
            </a:r>
            <a:r>
              <a:rPr lang="en-GB" sz="2200" dirty="0">
                <a:solidFill>
                  <a:srgbClr val="FFFFFF"/>
                </a:solidFill>
                <a:latin typeface="Arial" panose="020B0604020202020204" pitchFamily="34" charset="0"/>
                <a:cs typeface="Arial" panose="020B0604020202020204" pitchFamily="34" charset="0"/>
              </a:rPr>
              <a:t>,</a:t>
            </a:r>
          </a:p>
          <a:p>
            <a:pPr marL="0" indent="0" algn="ctr">
              <a:buNone/>
            </a:pPr>
            <a:r>
              <a:rPr lang="en-GB" sz="2200" dirty="0">
                <a:solidFill>
                  <a:srgbClr val="FFFFFF"/>
                </a:solidFill>
                <a:latin typeface="Arial" panose="020B0604020202020204" pitchFamily="34" charset="0"/>
                <a:cs typeface="Arial" panose="020B0604020202020204" pitchFamily="34" charset="0"/>
              </a:rPr>
              <a:t>Capital: Belfast,</a:t>
            </a:r>
          </a:p>
          <a:p>
            <a:pPr marL="0" indent="0" algn="ctr">
              <a:buNone/>
            </a:pPr>
            <a:r>
              <a:rPr lang="en-GB" sz="2200" dirty="0">
                <a:solidFill>
                  <a:srgbClr val="FFFFFF"/>
                </a:solidFill>
                <a:latin typeface="Arial" panose="020B0604020202020204" pitchFamily="34" charset="0"/>
                <a:cs typeface="Arial" panose="020B0604020202020204" pitchFamily="34" charset="0"/>
              </a:rPr>
              <a:t>National Bird: Northern Lapwing,</a:t>
            </a:r>
          </a:p>
          <a:p>
            <a:pPr marL="0" indent="0" algn="ctr">
              <a:buNone/>
            </a:pPr>
            <a:r>
              <a:rPr lang="en-GB" sz="2200" dirty="0">
                <a:solidFill>
                  <a:srgbClr val="FFFFFF"/>
                </a:solidFill>
                <a:latin typeface="Arial" panose="020B0604020202020204" pitchFamily="34" charset="0"/>
                <a:cs typeface="Arial" panose="020B0604020202020204" pitchFamily="34" charset="0"/>
              </a:rPr>
              <a:t>National Flower: Shamrock,</a:t>
            </a:r>
          </a:p>
          <a:p>
            <a:pPr marL="0" indent="0" algn="ctr">
              <a:buNone/>
            </a:pPr>
            <a:r>
              <a:rPr lang="en-GB" sz="2200" dirty="0">
                <a:solidFill>
                  <a:srgbClr val="FFFFFF"/>
                </a:solidFill>
                <a:latin typeface="Arial" panose="020B0604020202020204" pitchFamily="34" charset="0"/>
                <a:cs typeface="Arial" panose="020B0604020202020204" pitchFamily="34" charset="0"/>
              </a:rPr>
              <a:t>National Tree: Sessile Oak,</a:t>
            </a:r>
          </a:p>
          <a:p>
            <a:pPr marL="0" indent="0" algn="ctr">
              <a:buNone/>
            </a:pPr>
            <a:r>
              <a:rPr lang="en-GB" sz="2200" dirty="0">
                <a:solidFill>
                  <a:srgbClr val="FFFFFF"/>
                </a:solidFill>
                <a:latin typeface="Arial" panose="020B0604020202020204" pitchFamily="34" charset="0"/>
                <a:cs typeface="Arial" panose="020B0604020202020204" pitchFamily="34" charset="0"/>
              </a:rPr>
              <a:t>National Animal: Irish Hare,</a:t>
            </a:r>
          </a:p>
          <a:p>
            <a:pPr marL="0" indent="0" algn="ctr">
              <a:buNone/>
            </a:pPr>
            <a:r>
              <a:rPr lang="en-GB" sz="2200" dirty="0">
                <a:solidFill>
                  <a:srgbClr val="FFFFFF"/>
                </a:solidFill>
                <a:latin typeface="Arial" panose="020B0604020202020204" pitchFamily="34" charset="0"/>
                <a:cs typeface="Arial" panose="020B0604020202020204" pitchFamily="34" charset="0"/>
              </a:rPr>
              <a:t>National Day: 17</a:t>
            </a:r>
            <a:r>
              <a:rPr lang="en-GB" sz="2200" baseline="30000" dirty="0">
                <a:solidFill>
                  <a:srgbClr val="FFFFFF"/>
                </a:solidFill>
                <a:latin typeface="Arial" panose="020B0604020202020204" pitchFamily="34" charset="0"/>
                <a:cs typeface="Arial" panose="020B0604020202020204" pitchFamily="34" charset="0"/>
              </a:rPr>
              <a:t>th</a:t>
            </a:r>
            <a:r>
              <a:rPr lang="en-GB" sz="2200" dirty="0">
                <a:solidFill>
                  <a:srgbClr val="FFFFFF"/>
                </a:solidFill>
                <a:latin typeface="Arial" panose="020B0604020202020204" pitchFamily="34" charset="0"/>
                <a:cs typeface="Arial" panose="020B0604020202020204" pitchFamily="34" charset="0"/>
              </a:rPr>
              <a:t> March St Patrick’s Day,</a:t>
            </a:r>
          </a:p>
          <a:p>
            <a:pPr marL="0" indent="0" algn="ctr">
              <a:buNone/>
            </a:pPr>
            <a:r>
              <a:rPr lang="en-GB" sz="2200" dirty="0">
                <a:solidFill>
                  <a:srgbClr val="FFFFFF"/>
                </a:solidFill>
                <a:latin typeface="Arial" panose="020B0604020202020204" pitchFamily="34" charset="0"/>
                <a:cs typeface="Arial" panose="020B0604020202020204" pitchFamily="34" charset="0"/>
              </a:rPr>
              <a:t>Currency: Pound Sterling,</a:t>
            </a:r>
          </a:p>
          <a:p>
            <a:pPr marL="0" indent="0" algn="ctr">
              <a:buNone/>
            </a:pPr>
            <a:r>
              <a:rPr lang="en-GB" sz="2200" dirty="0">
                <a:solidFill>
                  <a:srgbClr val="FFFFFF"/>
                </a:solidFill>
                <a:latin typeface="Arial" panose="020B0604020202020204" pitchFamily="34" charset="0"/>
                <a:cs typeface="Arial" panose="020B0604020202020204" pitchFamily="34" charset="0"/>
              </a:rPr>
              <a:t>Official Language: English, Irish and Ulster Scots.</a:t>
            </a:r>
          </a:p>
          <a:p>
            <a:pPr marL="0" indent="0" algn="ctr">
              <a:buNone/>
            </a:pPr>
            <a:r>
              <a:rPr lang="en-GB" sz="2200" dirty="0">
                <a:solidFill>
                  <a:srgbClr val="FFFFFF"/>
                </a:solidFill>
                <a:latin typeface="Arial" panose="020B0604020202020204" pitchFamily="34" charset="0"/>
                <a:cs typeface="Arial" panose="020B0604020202020204" pitchFamily="34" charset="0"/>
              </a:rPr>
              <a:t>Northern Ireland doesn’t have a flag of it’s own. Flags in Northern Ireland are a very controversial subject. Historically the ‘ulster banner’ was used by the Unionist government at </a:t>
            </a:r>
            <a:r>
              <a:rPr lang="en-GB" sz="2200" dirty="0" err="1">
                <a:solidFill>
                  <a:srgbClr val="FFFFFF"/>
                </a:solidFill>
                <a:latin typeface="Arial" panose="020B0604020202020204" pitchFamily="34" charset="0"/>
                <a:cs typeface="Arial" panose="020B0604020202020204" pitchFamily="34" charset="0"/>
              </a:rPr>
              <a:t>Stormont</a:t>
            </a:r>
            <a:r>
              <a:rPr lang="en-GB" sz="2200" dirty="0">
                <a:solidFill>
                  <a:srgbClr val="FFFFFF"/>
                </a:solidFill>
                <a:latin typeface="Arial" panose="020B0604020202020204" pitchFamily="34" charset="0"/>
                <a:cs typeface="Arial" panose="020B0604020202020204" pitchFamily="34" charset="0"/>
              </a:rPr>
              <a:t> but the banner has no current legal standing and it’s use is seen as extremely divisive.</a:t>
            </a:r>
          </a:p>
          <a:p>
            <a:pPr marL="0" indent="0" algn="ctr">
              <a:buNone/>
            </a:pPr>
            <a:endParaRPr lang="en-GB" sz="2200" dirty="0">
              <a:solidFill>
                <a:srgbClr val="FFFFFF"/>
              </a:solidFill>
              <a:latin typeface="Arial" panose="020B0604020202020204" pitchFamily="34" charset="0"/>
              <a:cs typeface="Arial" panose="020B0604020202020204" pitchFamily="34" charset="0"/>
            </a:endParaRPr>
          </a:p>
          <a:p>
            <a:pPr marL="0" indent="0">
              <a:buNone/>
            </a:pPr>
            <a:endParaRPr lang="en-GB" sz="1400" dirty="0">
              <a:solidFill>
                <a:srgbClr val="FFFFFF"/>
              </a:solidFill>
            </a:endParaRPr>
          </a:p>
        </p:txBody>
      </p:sp>
    </p:spTree>
    <p:extLst>
      <p:ext uri="{BB962C8B-B14F-4D97-AF65-F5344CB8AC3E}">
        <p14:creationId xmlns:p14="http://schemas.microsoft.com/office/powerpoint/2010/main" val="235969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D21CEEB-9B97-FA45-B733-CB27639FDBE2}"/>
              </a:ext>
            </a:extLst>
          </p:cNvPr>
          <p:cNvSpPr>
            <a:spLocks noGrp="1"/>
          </p:cNvSpPr>
          <p:nvPr>
            <p:ph type="title"/>
          </p:nvPr>
        </p:nvSpPr>
        <p:spPr>
          <a:xfrm>
            <a:off x="838201" y="345810"/>
            <a:ext cx="5120561" cy="1325563"/>
          </a:xfrm>
        </p:spPr>
        <p:txBody>
          <a:bodyPr>
            <a:normAutofit fontScale="90000"/>
          </a:bodyPr>
          <a:lstStyle/>
          <a:p>
            <a:r>
              <a:rPr lang="en-GB" b="1" u="sng" dirty="0">
                <a:latin typeface="Arial" panose="020B0604020202020204" pitchFamily="34" charset="0"/>
                <a:cs typeface="Arial" panose="020B0604020202020204" pitchFamily="34" charset="0"/>
              </a:rPr>
              <a:t>What is Northern Ireland known for?</a:t>
            </a:r>
            <a:endParaRPr lang="x-none"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6A3D3C77-1FDA-DD45-9BB9-00F2B1B42127}"/>
              </a:ext>
            </a:extLst>
          </p:cNvPr>
          <p:cNvSpPr>
            <a:spLocks noGrp="1"/>
          </p:cNvSpPr>
          <p:nvPr>
            <p:ph idx="1"/>
          </p:nvPr>
        </p:nvSpPr>
        <p:spPr>
          <a:xfrm>
            <a:off x="838201" y="1825625"/>
            <a:ext cx="5092194" cy="4351338"/>
          </a:xfrm>
        </p:spPr>
        <p:txBody>
          <a:bodyPr>
            <a:normAutofit lnSpcReduction="10000"/>
          </a:bodyPr>
          <a:lstStyle/>
          <a:p>
            <a:pPr marL="0" indent="0" algn="ctr">
              <a:buNone/>
            </a:pPr>
            <a:r>
              <a:rPr lang="en-GB" sz="2200" dirty="0">
                <a:latin typeface="Arial" panose="020B0604020202020204" pitchFamily="34" charset="0"/>
                <a:cs typeface="Arial" panose="020B0604020202020204" pitchFamily="34" charset="0"/>
              </a:rPr>
              <a:t>It is known for St Patrick’s Day! </a:t>
            </a:r>
          </a:p>
          <a:p>
            <a:pPr marL="0" indent="0" algn="ctr">
              <a:buNone/>
            </a:pPr>
            <a:r>
              <a:rPr lang="en-GB" sz="2200" dirty="0">
                <a:latin typeface="Arial" panose="020B0604020202020204" pitchFamily="34" charset="0"/>
                <a:cs typeface="Arial" panose="020B0604020202020204" pitchFamily="34" charset="0"/>
              </a:rPr>
              <a:t>St. Patrick’s Day observes of the death of St. Patrick, the patron saint of Ireland. The holiday has evolved into a celebration of Irish culture with parades, special foods, music, dancing, drinking and a whole lot of green. St. Patrick </a:t>
            </a:r>
            <a:r>
              <a:rPr lang="en-GB" sz="2200" b="0" dirty="0">
                <a:latin typeface="Arial" panose="020B0604020202020204" pitchFamily="34" charset="0"/>
                <a:cs typeface="Arial" panose="020B0604020202020204" pitchFamily="34" charset="0"/>
              </a:rPr>
              <a:t>was a 5th-century missionary to Ireland and later served as bishop there. He is credited with bringing Christianity to parts of Ireland and was probably partly responsible for the Christianisation of the Picts and Anglo-Saxons.</a:t>
            </a:r>
            <a:endParaRPr lang="x-none" sz="2200"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xmlns="" id="{A02FB670-CA7E-F044-B710-8DA5F73DE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3235"/>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4">
            <a:extLst>
              <a:ext uri="{FF2B5EF4-FFF2-40B4-BE49-F238E27FC236}">
                <a16:creationId xmlns:a16="http://schemas.microsoft.com/office/drawing/2014/main" xmlns="" id="{634DD9F3-7F5A-A546-ACB9-464948B1804E}"/>
              </a:ext>
            </a:extLst>
          </p:cNvPr>
          <p:cNvPicPr>
            <a:picLocks noChangeAspect="1"/>
          </p:cNvPicPr>
          <p:nvPr/>
        </p:nvPicPr>
        <p:blipFill rotWithShape="1">
          <a:blip r:embed="rId3">
            <a:extLst>
              <a:ext uri="{28A0092B-C50C-407E-A947-70E740481C1C}">
                <a14:useLocalDpi xmlns:a14="http://schemas.microsoft.com/office/drawing/2010/main" val="0"/>
              </a:ext>
            </a:extLst>
          </a:blip>
          <a:srcRect r="18977"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880815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232B152-3720-4D3B-97ED-45CE5483F1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11BAB570-FF10-4E96-8A3F-FA9804702B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3" name="Freeform: Shape 12">
            <a:extLst>
              <a:ext uri="{FF2B5EF4-FFF2-40B4-BE49-F238E27FC236}">
                <a16:creationId xmlns:a16="http://schemas.microsoft.com/office/drawing/2014/main" xmlns="" id="{4B9FAFB2-BEB5-4848-8018-BCAD99E2E1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10F3D787-2AE2-FB4D-9C29-EA90785A1E3A}"/>
              </a:ext>
            </a:extLst>
          </p:cNvPr>
          <p:cNvSpPr>
            <a:spLocks noGrp="1"/>
          </p:cNvSpPr>
          <p:nvPr>
            <p:ph type="title"/>
          </p:nvPr>
        </p:nvSpPr>
        <p:spPr>
          <a:xfrm>
            <a:off x="765051" y="662400"/>
            <a:ext cx="3384000" cy="1492132"/>
          </a:xfrm>
        </p:spPr>
        <p:txBody>
          <a:bodyPr anchor="t">
            <a:normAutofit/>
          </a:bodyPr>
          <a:lstStyle/>
          <a:p>
            <a:pPr algn="ctr"/>
            <a:r>
              <a:rPr lang="en-GB" sz="3000" b="1" u="sng" dirty="0">
                <a:solidFill>
                  <a:schemeClr val="bg1"/>
                </a:solidFill>
                <a:latin typeface="Arial" panose="020B0604020202020204" pitchFamily="34" charset="0"/>
                <a:cs typeface="Arial" panose="020B0604020202020204" pitchFamily="34" charset="0"/>
              </a:rPr>
              <a:t>Known for their inventions!</a:t>
            </a:r>
            <a:endParaRPr lang="x-none" sz="3000" b="1" u="sng"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9B61E4E8-70DF-0F4D-B4B8-C5A929D6C202}"/>
              </a:ext>
            </a:extLst>
          </p:cNvPr>
          <p:cNvSpPr>
            <a:spLocks noGrp="1"/>
          </p:cNvSpPr>
          <p:nvPr>
            <p:ph idx="1"/>
          </p:nvPr>
        </p:nvSpPr>
        <p:spPr>
          <a:xfrm>
            <a:off x="181428" y="1799167"/>
            <a:ext cx="4263571" cy="4883452"/>
          </a:xfrm>
        </p:spPr>
        <p:txBody>
          <a:bodyPr>
            <a:normAutofit lnSpcReduction="10000"/>
          </a:bodyPr>
          <a:lstStyle/>
          <a:p>
            <a:pPr marL="0" indent="0" algn="ctr">
              <a:buNone/>
            </a:pPr>
            <a:r>
              <a:rPr lang="en-GB" sz="1900" dirty="0">
                <a:solidFill>
                  <a:schemeClr val="bg1">
                    <a:alpha val="60000"/>
                  </a:schemeClr>
                </a:solidFill>
                <a:latin typeface="Arial" panose="020B0604020202020204" pitchFamily="34" charset="0"/>
                <a:cs typeface="Arial" panose="020B0604020202020204" pitchFamily="34" charset="0"/>
              </a:rPr>
              <a:t>They invented milk chocolate! Hans Sloane from </a:t>
            </a:r>
            <a:r>
              <a:rPr lang="en-GB" sz="1900" dirty="0" err="1">
                <a:solidFill>
                  <a:schemeClr val="bg1">
                    <a:alpha val="60000"/>
                  </a:schemeClr>
                </a:solidFill>
                <a:latin typeface="Arial" panose="020B0604020202020204" pitchFamily="34" charset="0"/>
                <a:cs typeface="Arial" panose="020B0604020202020204" pitchFamily="34" charset="0"/>
              </a:rPr>
              <a:t>Killyleagh</a:t>
            </a:r>
            <a:r>
              <a:rPr lang="en-GB" sz="1900" dirty="0">
                <a:solidFill>
                  <a:schemeClr val="bg1">
                    <a:alpha val="60000"/>
                  </a:schemeClr>
                </a:solidFill>
                <a:latin typeface="Arial" panose="020B0604020202020204" pitchFamily="34" charset="0"/>
                <a:cs typeface="Arial" panose="020B0604020202020204" pitchFamily="34" charset="0"/>
              </a:rPr>
              <a:t> in Co Down was a Royal physician who travelled to Jamaica in 1687. During his time there he catalogued hundreds of botanical species, including the cocoa bean. Locals mixed it mixed it with water, but Sloane found this hard to drink, so instead boiled the cocoa with milk and sugar inventing chocolate milk. When back in the UK, Sloane later used this recipe to treat digestion issues and consumption. More than 60 years later, Cadbury then produced 'Sir Hans Sloane's Milk Chocolate’. They also invented: The Modern Tractor, Streetcars, Electric Tramways, Safety Lamps and many more.</a:t>
            </a:r>
            <a:endParaRPr lang="x-none" sz="1900" dirty="0">
              <a:solidFill>
                <a:schemeClr val="bg1">
                  <a:alpha val="60000"/>
                </a:schemeClr>
              </a:solidFill>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xmlns="" id="{FE944982-0BAC-544D-81C3-64495FB7A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1662333"/>
            <a:ext cx="6014185" cy="3533333"/>
          </a:xfrm>
          <a:prstGeom prst="rect">
            <a:avLst/>
          </a:prstGeom>
        </p:spPr>
      </p:pic>
    </p:spTree>
    <p:extLst>
      <p:ext uri="{BB962C8B-B14F-4D97-AF65-F5344CB8AC3E}">
        <p14:creationId xmlns:p14="http://schemas.microsoft.com/office/powerpoint/2010/main" val="1946349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CC518-37F2-7340-9E95-F14B1E8AAEAD}"/>
              </a:ext>
            </a:extLst>
          </p:cNvPr>
          <p:cNvSpPr>
            <a:spLocks noGrp="1"/>
          </p:cNvSpPr>
          <p:nvPr>
            <p:ph type="ctrTitle"/>
          </p:nvPr>
        </p:nvSpPr>
        <p:spPr>
          <a:xfrm>
            <a:off x="6486071" y="1783959"/>
            <a:ext cx="6002262" cy="2207470"/>
          </a:xfrm>
        </p:spPr>
        <p:txBody>
          <a:bodyPr anchor="b">
            <a:normAutofit/>
          </a:bodyPr>
          <a:lstStyle/>
          <a:p>
            <a:r>
              <a:rPr lang="pl-PL" sz="5400" b="1" u="sng" dirty="0" smtClean="0">
                <a:latin typeface="Arial" panose="020B0604020202020204" pitchFamily="34" charset="0"/>
                <a:cs typeface="Arial" panose="020B0604020202020204" pitchFamily="34" charset="0"/>
              </a:rPr>
              <a:t>THE BRITISH-ISLES</a:t>
            </a:r>
            <a:endParaRPr lang="x-none" sz="5400" b="1" u="sng"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xmlns="" id="{C72581A2-D730-3A42-9A0F-69E0BC835E17}"/>
              </a:ext>
            </a:extLst>
          </p:cNvPr>
          <p:cNvPicPr>
            <a:picLocks noChangeAspect="1"/>
          </p:cNvPicPr>
          <p:nvPr/>
        </p:nvPicPr>
        <p:blipFill rotWithShape="1">
          <a:blip r:embed="rId2">
            <a:extLst>
              <a:ext uri="{28A0092B-C50C-407E-A947-70E740481C1C}">
                <a14:useLocalDpi xmlns:a14="http://schemas.microsoft.com/office/drawing/2010/main" val="0"/>
              </a:ext>
            </a:extLst>
          </a:blip>
          <a:srcRect t="6085"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1850675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xmlns="" id="{AA678BE9-87BC-2C48-A1E5-F2BB1F3A90D1}"/>
              </a:ext>
            </a:extLst>
          </p:cNvPr>
          <p:cNvPicPr>
            <a:picLocks noChangeAspect="1"/>
          </p:cNvPicPr>
          <p:nvPr/>
        </p:nvPicPr>
        <p:blipFill rotWithShape="1">
          <a:blip r:embed="rId2">
            <a:extLst>
              <a:ext uri="{28A0092B-C50C-407E-A947-70E740481C1C}">
                <a14:useLocalDpi xmlns:a14="http://schemas.microsoft.com/office/drawing/2010/main" val="0"/>
              </a:ext>
            </a:extLst>
          </a:blip>
          <a:srcRect t="33544" r="-1" b="1368"/>
          <a:stretch/>
        </p:blipFill>
        <p:spPr>
          <a:xfrm>
            <a:off x="320040" y="320040"/>
            <a:ext cx="11548872" cy="4303462"/>
          </a:xfrm>
          <a:prstGeom prst="rect">
            <a:avLst/>
          </a:prstGeom>
        </p:spPr>
      </p:pic>
      <p:sp>
        <p:nvSpPr>
          <p:cNvPr id="13" name="Rectangle 12">
            <a:extLst>
              <a:ext uri="{FF2B5EF4-FFF2-40B4-BE49-F238E27FC236}">
                <a16:creationId xmlns:a16="http://schemas.microsoft.com/office/drawing/2014/main" xmlns="" id="{A27B6159-7734-4564-9E0F-C4BC43C36E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F68E172-5BAE-5F4F-BD5C-B7058D93C0FE}"/>
              </a:ext>
            </a:extLst>
          </p:cNvPr>
          <p:cNvSpPr>
            <a:spLocks noGrp="1"/>
          </p:cNvSpPr>
          <p:nvPr>
            <p:ph type="title"/>
          </p:nvPr>
        </p:nvSpPr>
        <p:spPr>
          <a:xfrm>
            <a:off x="841248" y="5009083"/>
            <a:ext cx="2889504" cy="1345997"/>
          </a:xfrm>
        </p:spPr>
        <p:txBody>
          <a:bodyPr anchor="ctr">
            <a:normAutofit/>
          </a:bodyPr>
          <a:lstStyle/>
          <a:p>
            <a:r>
              <a:rPr lang="en-GB" sz="2200" b="1" u="sng" dirty="0">
                <a:solidFill>
                  <a:schemeClr val="bg1"/>
                </a:solidFill>
                <a:latin typeface="Arial" panose="020B0604020202020204" pitchFamily="34" charset="0"/>
                <a:cs typeface="Arial" panose="020B0604020202020204" pitchFamily="34" charset="0"/>
              </a:rPr>
              <a:t>Known for Games Of Thrones!</a:t>
            </a:r>
            <a:endParaRPr lang="x-none" sz="2200" b="1" u="sng"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E2FFB46B-05BC-4950-B18A-9593FDAE6E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F744FCD-5977-B349-87DF-608234441941}"/>
              </a:ext>
            </a:extLst>
          </p:cNvPr>
          <p:cNvSpPr>
            <a:spLocks noGrp="1"/>
          </p:cNvSpPr>
          <p:nvPr>
            <p:ph idx="1"/>
          </p:nvPr>
        </p:nvSpPr>
        <p:spPr>
          <a:xfrm>
            <a:off x="4379976" y="5009083"/>
            <a:ext cx="6976872" cy="1345997"/>
          </a:xfrm>
        </p:spPr>
        <p:txBody>
          <a:bodyPr anchor="ctr">
            <a:normAutofit/>
          </a:bodyPr>
          <a:lstStyle/>
          <a:p>
            <a:pPr marL="0" indent="0" algn="ctr">
              <a:buNone/>
            </a:pPr>
            <a:r>
              <a:rPr lang="en-GB" sz="1700" dirty="0">
                <a:solidFill>
                  <a:schemeClr val="bg1"/>
                </a:solidFill>
                <a:latin typeface="Arial" panose="020B0604020202020204" pitchFamily="34" charset="0"/>
                <a:cs typeface="Arial" panose="020B0604020202020204" pitchFamily="34" charset="0"/>
              </a:rPr>
              <a:t>Games Of Thrones was filmed in Northern Ireland. Filming of seasons one to eight took place in around 25 locations around Northern Ireland including Titanic Studios in Belfast, </a:t>
            </a:r>
            <a:r>
              <a:rPr lang="en-GB" sz="1700" dirty="0" err="1">
                <a:solidFill>
                  <a:schemeClr val="bg1"/>
                </a:solidFill>
                <a:latin typeface="Arial" panose="020B0604020202020204" pitchFamily="34" charset="0"/>
                <a:cs typeface="Arial" panose="020B0604020202020204" pitchFamily="34" charset="0"/>
              </a:rPr>
              <a:t>Cushendun</a:t>
            </a:r>
            <a:r>
              <a:rPr lang="en-GB" sz="1700" dirty="0">
                <a:solidFill>
                  <a:schemeClr val="bg1"/>
                </a:solidFill>
                <a:latin typeface="Arial" panose="020B0604020202020204" pitchFamily="34" charset="0"/>
                <a:cs typeface="Arial" panose="020B0604020202020204" pitchFamily="34" charset="0"/>
              </a:rPr>
              <a:t> Caves, </a:t>
            </a:r>
            <a:r>
              <a:rPr lang="en-GB" sz="1700" dirty="0" err="1">
                <a:solidFill>
                  <a:schemeClr val="bg1"/>
                </a:solidFill>
                <a:latin typeface="Arial" panose="020B0604020202020204" pitchFamily="34" charset="0"/>
                <a:cs typeface="Arial" panose="020B0604020202020204" pitchFamily="34" charset="0"/>
              </a:rPr>
              <a:t>Murlough</a:t>
            </a:r>
            <a:r>
              <a:rPr lang="en-GB" sz="1700" dirty="0">
                <a:solidFill>
                  <a:schemeClr val="bg1"/>
                </a:solidFill>
                <a:latin typeface="Arial" panose="020B0604020202020204" pitchFamily="34" charset="0"/>
                <a:cs typeface="Arial" panose="020B0604020202020204" pitchFamily="34" charset="0"/>
              </a:rPr>
              <a:t> Bay, </a:t>
            </a:r>
            <a:r>
              <a:rPr lang="en-GB" sz="1700" dirty="0" err="1">
                <a:solidFill>
                  <a:schemeClr val="bg1"/>
                </a:solidFill>
                <a:latin typeface="Arial" panose="020B0604020202020204" pitchFamily="34" charset="0"/>
                <a:cs typeface="Arial" panose="020B0604020202020204" pitchFamily="34" charset="0"/>
              </a:rPr>
              <a:t>Ballintoy</a:t>
            </a:r>
            <a:r>
              <a:rPr lang="en-GB" sz="1700" dirty="0">
                <a:solidFill>
                  <a:schemeClr val="bg1"/>
                </a:solidFill>
                <a:latin typeface="Arial" panose="020B0604020202020204" pitchFamily="34" charset="0"/>
                <a:cs typeface="Arial" panose="020B0604020202020204" pitchFamily="34" charset="0"/>
              </a:rPr>
              <a:t> Harbour, </a:t>
            </a:r>
            <a:r>
              <a:rPr lang="en-GB" sz="1700" dirty="0" err="1">
                <a:solidFill>
                  <a:schemeClr val="bg1"/>
                </a:solidFill>
                <a:latin typeface="Arial" panose="020B0604020202020204" pitchFamily="34" charset="0"/>
                <a:cs typeface="Arial" panose="020B0604020202020204" pitchFamily="34" charset="0"/>
              </a:rPr>
              <a:t>Larrybane</a:t>
            </a:r>
            <a:r>
              <a:rPr lang="en-GB" sz="1700" dirty="0">
                <a:solidFill>
                  <a:schemeClr val="bg1"/>
                </a:solidFill>
                <a:latin typeface="Arial" panose="020B0604020202020204" pitchFamily="34" charset="0"/>
                <a:cs typeface="Arial" panose="020B0604020202020204" pitchFamily="34" charset="0"/>
              </a:rPr>
              <a:t>, Antrim plateau, Castle Ward, Inch Abbey and Downhill Strand.</a:t>
            </a:r>
            <a:endParaRPr lang="x-none" sz="1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60722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E7F9768-3C9D-2A48-8441-C3AEA8D675AF}"/>
              </a:ext>
            </a:extLst>
          </p:cNvPr>
          <p:cNvSpPr>
            <a:spLocks noGrp="1"/>
          </p:cNvSpPr>
          <p:nvPr>
            <p:ph type="title"/>
          </p:nvPr>
        </p:nvSpPr>
        <p:spPr>
          <a:xfrm>
            <a:off x="524256" y="491260"/>
            <a:ext cx="6594189" cy="1625210"/>
          </a:xfrm>
        </p:spPr>
        <p:txBody>
          <a:bodyPr>
            <a:normAutofit/>
          </a:bodyPr>
          <a:lstStyle/>
          <a:p>
            <a:pPr algn="ctr"/>
            <a:r>
              <a:rPr lang="en-GB" b="1" u="sng" dirty="0">
                <a:solidFill>
                  <a:srgbClr val="FFFFFF"/>
                </a:solidFill>
                <a:latin typeface="Arial" panose="020B0604020202020204" pitchFamily="34" charset="0"/>
                <a:cs typeface="Arial" panose="020B0604020202020204" pitchFamily="34" charset="0"/>
              </a:rPr>
              <a:t>Ireland</a:t>
            </a:r>
            <a:endParaRPr lang="x-none" b="1" u="sng" dirty="0">
              <a:solidFill>
                <a:srgbClr val="FFFFFF"/>
              </a:solidFill>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xmlns="" id="{903C0B6A-E1E4-394E-9C84-85153E55676C}"/>
              </a:ext>
            </a:extLst>
          </p:cNvPr>
          <p:cNvPicPr>
            <a:picLocks noChangeAspect="1"/>
          </p:cNvPicPr>
          <p:nvPr/>
        </p:nvPicPr>
        <p:blipFill rotWithShape="1">
          <a:blip r:embed="rId2">
            <a:extLst>
              <a:ext uri="{28A0092B-C50C-407E-A947-70E740481C1C}">
                <a14:useLocalDpi xmlns:a14="http://schemas.microsoft.com/office/drawing/2010/main" val="0"/>
              </a:ext>
            </a:extLst>
          </a:blip>
          <a:srcRect l="13507" r="-1" b="-1"/>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9A47CFA-61F8-E44A-BBCE-488E8749EF60}"/>
              </a:ext>
            </a:extLst>
          </p:cNvPr>
          <p:cNvSpPr>
            <a:spLocks noGrp="1"/>
          </p:cNvSpPr>
          <p:nvPr>
            <p:ph idx="1"/>
          </p:nvPr>
        </p:nvSpPr>
        <p:spPr>
          <a:xfrm>
            <a:off x="7582563" y="320623"/>
            <a:ext cx="4281890" cy="6214534"/>
          </a:xfrm>
        </p:spPr>
        <p:txBody>
          <a:bodyPr anchor="ctr">
            <a:normAutofit/>
          </a:bodyPr>
          <a:lstStyle/>
          <a:p>
            <a:pPr marL="0" indent="0" algn="ctr">
              <a:buNone/>
            </a:pPr>
            <a:r>
              <a:rPr lang="en-GB" sz="1800" dirty="0">
                <a:solidFill>
                  <a:srgbClr val="FFFFFF"/>
                </a:solidFill>
                <a:latin typeface="Arial" panose="020B0604020202020204" pitchFamily="34" charset="0"/>
                <a:cs typeface="Arial" panose="020B0604020202020204" pitchFamily="34" charset="0"/>
              </a:rPr>
              <a:t>Area: 84,421 km2,</a:t>
            </a:r>
          </a:p>
          <a:p>
            <a:pPr marL="0" indent="0" algn="ctr">
              <a:buNone/>
            </a:pPr>
            <a:r>
              <a:rPr lang="en-GB" sz="1800" dirty="0">
                <a:solidFill>
                  <a:srgbClr val="FFFFFF"/>
                </a:solidFill>
                <a:latin typeface="Arial" panose="020B0604020202020204" pitchFamily="34" charset="0"/>
                <a:cs typeface="Arial" panose="020B0604020202020204" pitchFamily="34" charset="0"/>
              </a:rPr>
              <a:t>Population: 4,981,461 (2021),</a:t>
            </a:r>
          </a:p>
          <a:p>
            <a:pPr marL="0" indent="0" algn="ctr">
              <a:buNone/>
            </a:pPr>
            <a:r>
              <a:rPr lang="en-GB" sz="1800" dirty="0">
                <a:solidFill>
                  <a:srgbClr val="FFFFFF"/>
                </a:solidFill>
                <a:latin typeface="Arial" panose="020B0604020202020204" pitchFamily="34" charset="0"/>
                <a:cs typeface="Arial" panose="020B0604020202020204" pitchFamily="34" charset="0"/>
              </a:rPr>
              <a:t>Capital: Dublin,</a:t>
            </a:r>
          </a:p>
          <a:p>
            <a:pPr marL="0" indent="0" algn="ctr">
              <a:buNone/>
            </a:pPr>
            <a:r>
              <a:rPr lang="en-GB" sz="1800" dirty="0">
                <a:solidFill>
                  <a:srgbClr val="FFFFFF"/>
                </a:solidFill>
                <a:latin typeface="Arial" panose="020B0604020202020204" pitchFamily="34" charset="0"/>
                <a:cs typeface="Arial" panose="020B0604020202020204" pitchFamily="34" charset="0"/>
              </a:rPr>
              <a:t>National Bird: Northern Lapwing,</a:t>
            </a:r>
          </a:p>
          <a:p>
            <a:pPr marL="0" indent="0" algn="ctr">
              <a:buNone/>
            </a:pPr>
            <a:r>
              <a:rPr lang="en-GB" sz="1800" dirty="0">
                <a:solidFill>
                  <a:srgbClr val="FFFFFF"/>
                </a:solidFill>
                <a:latin typeface="Arial" panose="020B0604020202020204" pitchFamily="34" charset="0"/>
                <a:cs typeface="Arial" panose="020B0604020202020204" pitchFamily="34" charset="0"/>
              </a:rPr>
              <a:t>National flower: Shamrock,</a:t>
            </a:r>
          </a:p>
          <a:p>
            <a:pPr marL="0" indent="0" algn="ctr">
              <a:buNone/>
            </a:pPr>
            <a:r>
              <a:rPr lang="en-GB" sz="1800" dirty="0">
                <a:solidFill>
                  <a:srgbClr val="FFFFFF"/>
                </a:solidFill>
                <a:latin typeface="Arial" panose="020B0604020202020204" pitchFamily="34" charset="0"/>
                <a:cs typeface="Arial" panose="020B0604020202020204" pitchFamily="34" charset="0"/>
              </a:rPr>
              <a:t>National Tree: Sessile Oak,</a:t>
            </a:r>
          </a:p>
          <a:p>
            <a:pPr marL="0" indent="0" algn="ctr">
              <a:buNone/>
            </a:pPr>
            <a:r>
              <a:rPr lang="en-GB" sz="1800" dirty="0">
                <a:solidFill>
                  <a:srgbClr val="FFFFFF"/>
                </a:solidFill>
                <a:latin typeface="Arial" panose="020B0604020202020204" pitchFamily="34" charset="0"/>
                <a:cs typeface="Arial" panose="020B0604020202020204" pitchFamily="34" charset="0"/>
              </a:rPr>
              <a:t>National Animal: Irish Hare,</a:t>
            </a:r>
          </a:p>
          <a:p>
            <a:pPr marL="0" indent="0" algn="ctr">
              <a:buNone/>
            </a:pPr>
            <a:r>
              <a:rPr lang="en-GB" sz="1800" dirty="0">
                <a:solidFill>
                  <a:srgbClr val="FFFFFF"/>
                </a:solidFill>
                <a:latin typeface="Arial" panose="020B0604020202020204" pitchFamily="34" charset="0"/>
                <a:cs typeface="Arial" panose="020B0604020202020204" pitchFamily="34" charset="0"/>
              </a:rPr>
              <a:t>National Day: 17</a:t>
            </a:r>
            <a:r>
              <a:rPr lang="en-GB" sz="1800" baseline="30000" dirty="0">
                <a:solidFill>
                  <a:srgbClr val="FFFFFF"/>
                </a:solidFill>
                <a:latin typeface="Arial" panose="020B0604020202020204" pitchFamily="34" charset="0"/>
                <a:cs typeface="Arial" panose="020B0604020202020204" pitchFamily="34" charset="0"/>
              </a:rPr>
              <a:t>th</a:t>
            </a:r>
            <a:r>
              <a:rPr lang="en-GB" sz="1800" dirty="0">
                <a:solidFill>
                  <a:srgbClr val="FFFFFF"/>
                </a:solidFill>
                <a:latin typeface="Arial" panose="020B0604020202020204" pitchFamily="34" charset="0"/>
                <a:cs typeface="Arial" panose="020B0604020202020204" pitchFamily="34" charset="0"/>
              </a:rPr>
              <a:t> March St Patrick’s Day,</a:t>
            </a:r>
          </a:p>
          <a:p>
            <a:pPr marL="0" indent="0" algn="ctr">
              <a:buNone/>
            </a:pPr>
            <a:r>
              <a:rPr lang="en-GB" sz="1800" dirty="0">
                <a:solidFill>
                  <a:srgbClr val="FFFFFF"/>
                </a:solidFill>
                <a:latin typeface="Arial" panose="020B0604020202020204" pitchFamily="34" charset="0"/>
                <a:cs typeface="Arial" panose="020B0604020202020204" pitchFamily="34" charset="0"/>
              </a:rPr>
              <a:t>Currency: Euro,</a:t>
            </a:r>
          </a:p>
          <a:p>
            <a:pPr marL="0" indent="0" algn="ctr">
              <a:buNone/>
            </a:pPr>
            <a:r>
              <a:rPr lang="en-GB" sz="1800" dirty="0">
                <a:solidFill>
                  <a:srgbClr val="FFFFFF"/>
                </a:solidFill>
                <a:latin typeface="Arial" panose="020B0604020202020204" pitchFamily="34" charset="0"/>
                <a:cs typeface="Arial" panose="020B0604020202020204" pitchFamily="34" charset="0"/>
              </a:rPr>
              <a:t>Official Language: Irish Gaelic and English.</a:t>
            </a:r>
          </a:p>
          <a:p>
            <a:pPr marL="0" indent="0" algn="ctr">
              <a:buNone/>
            </a:pPr>
            <a:r>
              <a:rPr lang="en-GB" sz="1800" dirty="0">
                <a:solidFill>
                  <a:srgbClr val="FFFFFF"/>
                </a:solidFill>
                <a:latin typeface="Arial" panose="020B0604020202020204" pitchFamily="34" charset="0"/>
                <a:cs typeface="Arial" panose="020B0604020202020204" pitchFamily="34" charset="0"/>
              </a:rPr>
              <a:t>The tree colours represent: The green represents Irish nationalism; the orange, Ireland’s Protestant minority, and the Orange Order; the white, lasting peace between the two.</a:t>
            </a:r>
          </a:p>
          <a:p>
            <a:pPr marL="0" indent="0">
              <a:buNone/>
            </a:pPr>
            <a:endParaRPr lang="x-none" sz="1400" dirty="0">
              <a:solidFill>
                <a:srgbClr val="FFFFFF"/>
              </a:solidFill>
            </a:endParaRPr>
          </a:p>
        </p:txBody>
      </p:sp>
    </p:spTree>
    <p:extLst>
      <p:ext uri="{BB962C8B-B14F-4D97-AF65-F5344CB8AC3E}">
        <p14:creationId xmlns:p14="http://schemas.microsoft.com/office/powerpoint/2010/main" val="790070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064AB155-C9A3-B141-AA1D-6714E504B51A}"/>
              </a:ext>
            </a:extLst>
          </p:cNvPr>
          <p:cNvPicPr>
            <a:picLocks noChangeAspect="1"/>
          </p:cNvPicPr>
          <p:nvPr/>
        </p:nvPicPr>
        <p:blipFill rotWithShape="1">
          <a:blip r:embed="rId2">
            <a:extLst>
              <a:ext uri="{28A0092B-C50C-407E-A947-70E740481C1C}">
                <a14:useLocalDpi xmlns:a14="http://schemas.microsoft.com/office/drawing/2010/main" val="0"/>
              </a:ext>
            </a:extLst>
          </a:blip>
          <a:srcRect r="-1" b="5039"/>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5371320-8C50-DF41-8A28-21657BEA8C68}"/>
              </a:ext>
            </a:extLst>
          </p:cNvPr>
          <p:cNvSpPr>
            <a:spLocks noGrp="1"/>
          </p:cNvSpPr>
          <p:nvPr>
            <p:ph type="title"/>
          </p:nvPr>
        </p:nvSpPr>
        <p:spPr>
          <a:xfrm>
            <a:off x="618062" y="4185749"/>
            <a:ext cx="9265771" cy="365084"/>
          </a:xfrm>
        </p:spPr>
        <p:txBody>
          <a:bodyPr>
            <a:normAutofit fontScale="90000"/>
          </a:bodyPr>
          <a:lstStyle/>
          <a:p>
            <a:pPr algn="ctr"/>
            <a:r>
              <a:rPr lang="en-GB" sz="3600" b="1" u="sng" dirty="0">
                <a:latin typeface="Arial" panose="020B0604020202020204" pitchFamily="34" charset="0"/>
                <a:cs typeface="Arial" panose="020B0604020202020204" pitchFamily="34" charset="0"/>
              </a:rPr>
              <a:t>What is Ireland known for?</a:t>
            </a:r>
            <a:endParaRPr lang="x-none" sz="3600"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28B53CE7-3A64-4045-A689-985E97BA8F39}"/>
              </a:ext>
            </a:extLst>
          </p:cNvPr>
          <p:cNvSpPr>
            <a:spLocks noGrp="1"/>
          </p:cNvSpPr>
          <p:nvPr>
            <p:ph idx="1"/>
          </p:nvPr>
        </p:nvSpPr>
        <p:spPr>
          <a:xfrm>
            <a:off x="618063" y="4671786"/>
            <a:ext cx="9565028" cy="1614397"/>
          </a:xfrm>
        </p:spPr>
        <p:txBody>
          <a:bodyPr>
            <a:noAutofit/>
          </a:bodyPr>
          <a:lstStyle/>
          <a:p>
            <a:pPr marL="0" indent="0" algn="ctr">
              <a:buNone/>
            </a:pPr>
            <a:r>
              <a:rPr lang="en-GB" sz="1800" dirty="0">
                <a:latin typeface="Arial" panose="020B0604020202020204" pitchFamily="34" charset="0"/>
                <a:cs typeface="Arial" panose="020B0604020202020204" pitchFamily="34" charset="0"/>
              </a:rPr>
              <a:t>Horse racing has been a huge part of Irish culture for centuries but the country has also produced arguably the greatest ever jockey to live and compete in the sport. AP McCoy, or Anthony Peter McCoy over the course of a 23 year career won a record 4358 races! During his career, spanning three decades from 1992 to 2015, McCoy won almost every major race possible, including the Grand National and Cheltenham Gold Cup, and was a Champion Jockey for 20 consecutive seasons!</a:t>
            </a:r>
            <a:r>
              <a:rPr lang="pl-PL" sz="1800" dirty="0">
                <a:latin typeface="Arial" panose="020B0604020202020204" pitchFamily="34" charset="0"/>
                <a:cs typeface="Arial" panose="020B0604020202020204" pitchFamily="34" charset="0"/>
              </a:rPr>
              <a:t> </a:t>
            </a:r>
            <a:endParaRPr lang="x-non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45696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17E9D16-3FF6-8D47-85F5-E78E63EA24E2}"/>
              </a:ext>
            </a:extLst>
          </p:cNvPr>
          <p:cNvSpPr>
            <a:spLocks noGrp="1"/>
          </p:cNvSpPr>
          <p:nvPr>
            <p:ph type="title"/>
          </p:nvPr>
        </p:nvSpPr>
        <p:spPr>
          <a:xfrm>
            <a:off x="6657715" y="467271"/>
            <a:ext cx="4195674" cy="2052522"/>
          </a:xfrm>
        </p:spPr>
        <p:txBody>
          <a:bodyPr anchor="b">
            <a:noAutofit/>
          </a:bodyPr>
          <a:lstStyle/>
          <a:p>
            <a:pPr algn="ctr"/>
            <a:r>
              <a:rPr lang="en-GB" sz="4800" b="1" u="sng" dirty="0">
                <a:latin typeface="Arial" panose="020B0604020202020204" pitchFamily="34" charset="0"/>
                <a:cs typeface="Arial" panose="020B0604020202020204" pitchFamily="34" charset="0"/>
              </a:rPr>
              <a:t>Known for Leprechauns</a:t>
            </a:r>
            <a:r>
              <a:rPr lang="pl-PL" sz="4800" b="1" u="sng" dirty="0">
                <a:latin typeface="Arial" panose="020B0604020202020204" pitchFamily="34" charset="0"/>
                <a:cs typeface="Arial" panose="020B0604020202020204" pitchFamily="34" charset="0"/>
              </a:rPr>
              <a:t>!</a:t>
            </a:r>
            <a:endParaRPr lang="x-none" sz="4800"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F322F449-A585-F848-90D6-76053AD930AB}"/>
              </a:ext>
            </a:extLst>
          </p:cNvPr>
          <p:cNvSpPr>
            <a:spLocks noGrp="1"/>
          </p:cNvSpPr>
          <p:nvPr>
            <p:ph idx="1"/>
          </p:nvPr>
        </p:nvSpPr>
        <p:spPr>
          <a:xfrm>
            <a:off x="6657715" y="2833855"/>
            <a:ext cx="4765491" cy="3853509"/>
          </a:xfrm>
        </p:spPr>
        <p:txBody>
          <a:bodyPr anchor="t">
            <a:noAutofit/>
          </a:bodyPr>
          <a:lstStyle/>
          <a:p>
            <a:pPr marL="0" indent="0" algn="ctr">
              <a:buNone/>
            </a:pPr>
            <a:r>
              <a:rPr lang="en-GB" sz="2100" dirty="0">
                <a:solidFill>
                  <a:schemeClr val="tx1">
                    <a:alpha val="80000"/>
                  </a:schemeClr>
                </a:solidFill>
                <a:latin typeface="Arial" panose="020B0604020202020204" pitchFamily="34" charset="0"/>
                <a:cs typeface="Arial" panose="020B0604020202020204" pitchFamily="34" charset="0"/>
              </a:rPr>
              <a:t>Tourist trap or beloved fairytale creature, that is the question that Irish people have been grappling with for centuries now. Ireland is famous for its mythical, mischievous creatures called leprechauns, and they’re now an unofficial symbol of all things Irish. Stories abound including leprechauns. You might find one at the end of the rainbow with a pot of gold, for instance. If you do happen to see one, make sure you try to catch him before he gets away from you.</a:t>
            </a:r>
            <a:endParaRPr lang="x-none" sz="2100" dirty="0">
              <a:solidFill>
                <a:schemeClr val="tx1">
                  <a:alpha val="80000"/>
                </a:schemeClr>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xmlns="" id="{D0F14822-B1F1-4730-A131-C3416A790B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xmlns="" id="{063F1D6B-3845-4F68-9803-39000080E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E6728D24-B744-8E41-AC45-78A8E73DDF77}"/>
              </a:ext>
            </a:extLst>
          </p:cNvPr>
          <p:cNvPicPr>
            <a:picLocks noChangeAspect="1"/>
          </p:cNvPicPr>
          <p:nvPr/>
        </p:nvPicPr>
        <p:blipFill rotWithShape="1">
          <a:blip r:embed="rId2">
            <a:extLst>
              <a:ext uri="{28A0092B-C50C-407E-A947-70E740481C1C}">
                <a14:useLocalDpi xmlns:a14="http://schemas.microsoft.com/office/drawing/2010/main" val="0"/>
              </a:ext>
            </a:extLst>
          </a:blip>
          <a:srcRect r="-2" b="11192"/>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5" name="Picture 5">
            <a:extLst>
              <a:ext uri="{FF2B5EF4-FFF2-40B4-BE49-F238E27FC236}">
                <a16:creationId xmlns:a16="http://schemas.microsoft.com/office/drawing/2014/main" xmlns="" id="{2E5C81BA-BB6E-A944-98D5-54C2B76389F8}"/>
              </a:ext>
            </a:extLst>
          </p:cNvPr>
          <p:cNvPicPr>
            <a:picLocks noChangeAspect="1"/>
          </p:cNvPicPr>
          <p:nvPr/>
        </p:nvPicPr>
        <p:blipFill rotWithShape="1">
          <a:blip r:embed="rId3">
            <a:extLst>
              <a:ext uri="{28A0092B-C50C-407E-A947-70E740481C1C}">
                <a14:useLocalDpi xmlns:a14="http://schemas.microsoft.com/office/drawing/2010/main" val="0"/>
              </a:ext>
            </a:extLst>
          </a:blip>
          <a:srcRect l="14921" r="11482"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grpSp>
        <p:nvGrpSpPr>
          <p:cNvPr id="16" name="Group 15">
            <a:extLst>
              <a:ext uri="{FF2B5EF4-FFF2-40B4-BE49-F238E27FC236}">
                <a16:creationId xmlns:a16="http://schemas.microsoft.com/office/drawing/2014/main" xmlns="" id="{C6C6FA52-B664-419A-A212-125E50579D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03825" y="1771652"/>
            <a:ext cx="3486643" cy="2754874"/>
            <a:chOff x="1303825" y="1771652"/>
            <a:chExt cx="3486643" cy="2754874"/>
          </a:xfrm>
        </p:grpSpPr>
        <p:sp>
          <p:nvSpPr>
            <p:cNvPr id="17"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19"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cxnSp>
        <p:nvCxnSpPr>
          <p:cNvPr id="21" name="Straight Connector 20">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33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DAE112C0-EE0A-334A-949D-BC862A19A64E}"/>
              </a:ext>
            </a:extLst>
          </p:cNvPr>
          <p:cNvPicPr>
            <a:picLocks noChangeAspect="1"/>
          </p:cNvPicPr>
          <p:nvPr/>
        </p:nvPicPr>
        <p:blipFill rotWithShape="1">
          <a:blip r:embed="rId2">
            <a:extLst>
              <a:ext uri="{28A0092B-C50C-407E-A947-70E740481C1C}">
                <a14:useLocalDpi xmlns:a14="http://schemas.microsoft.com/office/drawing/2010/main" val="0"/>
              </a:ext>
            </a:extLst>
          </a:blip>
          <a:srcRect t="17379" r="-1" b="7601"/>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27091C7D-E61C-984C-B153-B60352C0A469}"/>
              </a:ext>
            </a:extLst>
          </p:cNvPr>
          <p:cNvSpPr>
            <a:spLocks noGrp="1"/>
          </p:cNvSpPr>
          <p:nvPr>
            <p:ph type="title"/>
          </p:nvPr>
        </p:nvSpPr>
        <p:spPr>
          <a:xfrm>
            <a:off x="618062" y="4185749"/>
            <a:ext cx="9265771" cy="622836"/>
          </a:xfrm>
        </p:spPr>
        <p:txBody>
          <a:bodyPr>
            <a:normAutofit/>
          </a:bodyPr>
          <a:lstStyle/>
          <a:p>
            <a:pPr algn="ctr"/>
            <a:r>
              <a:rPr lang="en-GB" sz="3600" b="1" u="sng" dirty="0">
                <a:latin typeface="Arial" panose="020B0604020202020204" pitchFamily="34" charset="0"/>
                <a:cs typeface="Arial" panose="020B0604020202020204" pitchFamily="34" charset="0"/>
              </a:rPr>
              <a:t>Known for Halloween!</a:t>
            </a:r>
            <a:endParaRPr lang="x-none" sz="3600"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8167EC4-A6FF-914F-B6BA-93EA2928B365}"/>
              </a:ext>
            </a:extLst>
          </p:cNvPr>
          <p:cNvSpPr>
            <a:spLocks noGrp="1"/>
          </p:cNvSpPr>
          <p:nvPr>
            <p:ph idx="1"/>
          </p:nvPr>
        </p:nvSpPr>
        <p:spPr>
          <a:xfrm>
            <a:off x="618063" y="4856921"/>
            <a:ext cx="9565028" cy="1249240"/>
          </a:xfrm>
        </p:spPr>
        <p:txBody>
          <a:bodyPr>
            <a:noAutofit/>
          </a:bodyPr>
          <a:lstStyle/>
          <a:p>
            <a:pPr marL="0" indent="0" algn="ctr">
              <a:buNone/>
            </a:pPr>
            <a:r>
              <a:rPr lang="en-GB" sz="1900" dirty="0">
                <a:latin typeface="Arial" panose="020B0604020202020204" pitchFamily="34" charset="0"/>
                <a:cs typeface="Arial" panose="020B0604020202020204" pitchFamily="34" charset="0"/>
              </a:rPr>
              <a:t>Ireland is known for being the original celebrators of Halloween. In Ireland, Halloween is celebrated a little differently, however. For dinner, Irish kids will often have the dish Colcannon. Colcannon is a dish made up of boiled potatoes and curly kale (cabbage), mashed together with raw onions. As an added bonus, parents hide coins inside wrapped in baking paper for kids to find!</a:t>
            </a:r>
            <a:endParaRPr lang="x-none"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789222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87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CCA13E2-2B41-964A-833D-58931B0FAC6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pl-PL" sz="2600" b="1" u="sng" dirty="0">
                <a:solidFill>
                  <a:srgbClr val="FFFFFF"/>
                </a:solidFill>
                <a:latin typeface="Arial" panose="020B0604020202020204" pitchFamily="34" charset="0"/>
                <a:cs typeface="Arial" panose="020B0604020202020204" pitchFamily="34" charset="0"/>
              </a:rPr>
              <a:t>Dziękuje za uwagę!</a:t>
            </a:r>
            <a:endParaRPr lang="en-US" sz="2600" b="1" u="sng" kern="1200" dirty="0">
              <a:solidFill>
                <a:srgbClr val="FFFFFF"/>
              </a:solidFill>
              <a:latin typeface="Arial" panose="020B0604020202020204" pitchFamily="34" charset="0"/>
              <a:cs typeface="Arial" panose="020B0604020202020204" pitchFamily="34" charset="0"/>
            </a:endParaRPr>
          </a:p>
        </p:txBody>
      </p:sp>
      <p:pic>
        <p:nvPicPr>
          <p:cNvPr id="7" name="Picture 7">
            <a:extLst>
              <a:ext uri="{FF2B5EF4-FFF2-40B4-BE49-F238E27FC236}">
                <a16:creationId xmlns:a16="http://schemas.microsoft.com/office/drawing/2014/main" xmlns="" id="{F26E2851-7413-434F-BBBD-FA3DB5D9CB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7206" y="961812"/>
            <a:ext cx="4930987" cy="4930987"/>
          </a:xfrm>
          <a:prstGeom prst="rect">
            <a:avLst/>
          </a:prstGeom>
        </p:spPr>
      </p:pic>
    </p:spTree>
    <p:extLst>
      <p:ext uri="{BB962C8B-B14F-4D97-AF65-F5344CB8AC3E}">
        <p14:creationId xmlns:p14="http://schemas.microsoft.com/office/powerpoint/2010/main" val="271499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FF9B822F-893E-44C8-963C-64F50ACECB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6D65142-FC68-8444-A5FB-A73D1A1FC83A}"/>
              </a:ext>
            </a:extLst>
          </p:cNvPr>
          <p:cNvSpPr>
            <a:spLocks noGrp="1"/>
          </p:cNvSpPr>
          <p:nvPr>
            <p:ph type="title"/>
          </p:nvPr>
        </p:nvSpPr>
        <p:spPr>
          <a:xfrm>
            <a:off x="838200" y="585216"/>
            <a:ext cx="10515600" cy="1325563"/>
          </a:xfrm>
        </p:spPr>
        <p:txBody>
          <a:bodyPr>
            <a:normAutofit/>
          </a:bodyPr>
          <a:lstStyle/>
          <a:p>
            <a:pPr algn="ctr"/>
            <a:r>
              <a:rPr lang="pl-PL" b="1" u="sng" dirty="0">
                <a:solidFill>
                  <a:schemeClr val="bg1"/>
                </a:solidFill>
                <a:latin typeface="Arial" panose="020B0604020202020204" pitchFamily="34" charset="0"/>
                <a:cs typeface="Arial" panose="020B0604020202020204" pitchFamily="34" charset="0"/>
              </a:rPr>
              <a:t>England</a:t>
            </a:r>
            <a:r>
              <a:rPr lang="pl-PL" dirty="0">
                <a:solidFill>
                  <a:schemeClr val="bg1"/>
                </a:solidFill>
              </a:rPr>
              <a:t> </a:t>
            </a:r>
            <a:endParaRPr lang="x-none" dirty="0">
              <a:solidFill>
                <a:schemeClr val="bg1"/>
              </a:solidFill>
            </a:endParaRPr>
          </a:p>
        </p:txBody>
      </p:sp>
      <p:pic>
        <p:nvPicPr>
          <p:cNvPr id="4" name="Picture 4">
            <a:extLst>
              <a:ext uri="{FF2B5EF4-FFF2-40B4-BE49-F238E27FC236}">
                <a16:creationId xmlns:a16="http://schemas.microsoft.com/office/drawing/2014/main" xmlns="" id="{215DC9DB-6A6B-3941-AEC8-69E82B09E3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90" r="3" b="1093"/>
          <a:stretch/>
        </p:blipFill>
        <p:spPr>
          <a:xfrm>
            <a:off x="841248" y="2516777"/>
            <a:ext cx="6236208" cy="3660185"/>
          </a:xfrm>
          <a:prstGeom prst="rect">
            <a:avLst/>
          </a:prstGeom>
        </p:spPr>
      </p:pic>
      <p:sp>
        <p:nvSpPr>
          <p:cNvPr id="8" name="Content Placeholder 7">
            <a:extLst>
              <a:ext uri="{FF2B5EF4-FFF2-40B4-BE49-F238E27FC236}">
                <a16:creationId xmlns:a16="http://schemas.microsoft.com/office/drawing/2014/main" xmlns="" id="{02CFFE63-9D20-47C8-8C67-127FC3EBF87F}"/>
              </a:ext>
            </a:extLst>
          </p:cNvPr>
          <p:cNvSpPr>
            <a:spLocks noGrp="1"/>
          </p:cNvSpPr>
          <p:nvPr>
            <p:ph idx="1"/>
          </p:nvPr>
        </p:nvSpPr>
        <p:spPr>
          <a:xfrm>
            <a:off x="7226905" y="2516776"/>
            <a:ext cx="4965095" cy="4341223"/>
          </a:xfrm>
        </p:spPr>
        <p:txBody>
          <a:bodyPr anchor="ctr">
            <a:normAutofit fontScale="77500" lnSpcReduction="20000"/>
          </a:bodyPr>
          <a:lstStyle/>
          <a:p>
            <a:pPr marL="0" indent="0" algn="ctr">
              <a:buNone/>
            </a:pPr>
            <a:r>
              <a:rPr lang="pl-PL" sz="2200" dirty="0">
                <a:latin typeface="Arial" panose="020B0604020202020204" pitchFamily="34" charset="0"/>
                <a:cs typeface="Arial" panose="020B0604020202020204" pitchFamily="34" charset="0"/>
              </a:rPr>
              <a:t>Area: 50,334 s</a:t>
            </a:r>
            <a:r>
              <a:rPr lang="en-GB" sz="2200" dirty="0">
                <a:latin typeface="Arial" panose="020B0604020202020204" pitchFamily="34" charset="0"/>
                <a:cs typeface="Arial" panose="020B0604020202020204" pitchFamily="34" charset="0"/>
              </a:rPr>
              <a:t>q mi,</a:t>
            </a:r>
          </a:p>
          <a:p>
            <a:pPr marL="0" indent="0" algn="ctr">
              <a:buNone/>
            </a:pPr>
            <a:r>
              <a:rPr lang="en-GB" sz="2200" dirty="0">
                <a:latin typeface="Arial" panose="020B0604020202020204" pitchFamily="34" charset="0"/>
                <a:cs typeface="Arial" panose="020B0604020202020204" pitchFamily="34" charset="0"/>
              </a:rPr>
              <a:t>Population:</a:t>
            </a:r>
            <a:r>
              <a:rPr lang="pl-PL" sz="2200" dirty="0">
                <a:latin typeface="Arial" panose="020B0604020202020204" pitchFamily="34" charset="0"/>
                <a:cs typeface="Arial" panose="020B0604020202020204" pitchFamily="34" charset="0"/>
              </a:rPr>
              <a:t> 68,169,978 (2021)</a:t>
            </a:r>
            <a:r>
              <a:rPr lang="en-GB" sz="2200" dirty="0">
                <a:latin typeface="Arial" panose="020B0604020202020204" pitchFamily="34" charset="0"/>
                <a:cs typeface="Arial" panose="020B0604020202020204" pitchFamily="34" charset="0"/>
              </a:rPr>
              <a:t>,</a:t>
            </a:r>
          </a:p>
          <a:p>
            <a:pPr marL="0" indent="0" algn="ctr">
              <a:buNone/>
            </a:pPr>
            <a:r>
              <a:rPr lang="en-GB" sz="2200" dirty="0">
                <a:latin typeface="Arial" panose="020B0604020202020204" pitchFamily="34" charset="0"/>
                <a:cs typeface="Arial" panose="020B0604020202020204" pitchFamily="34" charset="0"/>
              </a:rPr>
              <a:t>Capital: London,</a:t>
            </a:r>
          </a:p>
          <a:p>
            <a:pPr marL="0" indent="0" algn="ctr">
              <a:buNone/>
            </a:pPr>
            <a:r>
              <a:rPr lang="en-GB" sz="2200" dirty="0">
                <a:latin typeface="Arial" panose="020B0604020202020204" pitchFamily="34" charset="0"/>
                <a:cs typeface="Arial" panose="020B0604020202020204" pitchFamily="34" charset="0"/>
              </a:rPr>
              <a:t>National Bird: Robin,</a:t>
            </a:r>
          </a:p>
          <a:p>
            <a:pPr marL="0" indent="0" algn="ctr">
              <a:buNone/>
            </a:pPr>
            <a:r>
              <a:rPr lang="en-GB" sz="2200" dirty="0">
                <a:latin typeface="Arial" panose="020B0604020202020204" pitchFamily="34" charset="0"/>
                <a:cs typeface="Arial" panose="020B0604020202020204" pitchFamily="34" charset="0"/>
              </a:rPr>
              <a:t>National Flower: Red Rose,</a:t>
            </a:r>
          </a:p>
          <a:p>
            <a:pPr marL="0" indent="0" algn="ctr">
              <a:buNone/>
            </a:pPr>
            <a:r>
              <a:rPr lang="en-GB" sz="2200" dirty="0">
                <a:latin typeface="Arial" panose="020B0604020202020204" pitchFamily="34" charset="0"/>
                <a:cs typeface="Arial" panose="020B0604020202020204" pitchFamily="34" charset="0"/>
              </a:rPr>
              <a:t>National Tree: Oak,</a:t>
            </a:r>
          </a:p>
          <a:p>
            <a:pPr marL="0" indent="0" algn="ctr">
              <a:buNone/>
            </a:pPr>
            <a:r>
              <a:rPr lang="en-GB" sz="2200" dirty="0">
                <a:latin typeface="Arial" panose="020B0604020202020204" pitchFamily="34" charset="0"/>
                <a:cs typeface="Arial" panose="020B0604020202020204" pitchFamily="34" charset="0"/>
              </a:rPr>
              <a:t>National Animal: Lion</a:t>
            </a:r>
          </a:p>
          <a:p>
            <a:pPr marL="0" indent="0" algn="ctr">
              <a:buNone/>
            </a:pPr>
            <a:r>
              <a:rPr lang="en-GB" sz="2200" dirty="0">
                <a:latin typeface="Arial" panose="020B0604020202020204" pitchFamily="34" charset="0"/>
                <a:cs typeface="Arial" panose="020B0604020202020204" pitchFamily="34" charset="0"/>
              </a:rPr>
              <a:t>National Day: 23</a:t>
            </a:r>
            <a:r>
              <a:rPr lang="en-GB" sz="2200" baseline="30000" dirty="0">
                <a:latin typeface="Arial" panose="020B0604020202020204" pitchFamily="34" charset="0"/>
                <a:cs typeface="Arial" panose="020B0604020202020204" pitchFamily="34" charset="0"/>
              </a:rPr>
              <a:t>rd</a:t>
            </a:r>
            <a:r>
              <a:rPr lang="en-GB" sz="2200" dirty="0">
                <a:latin typeface="Arial" panose="020B0604020202020204" pitchFamily="34" charset="0"/>
                <a:cs typeface="Arial" panose="020B0604020202020204" pitchFamily="34" charset="0"/>
              </a:rPr>
              <a:t> April</a:t>
            </a:r>
          </a:p>
          <a:p>
            <a:pPr marL="0" indent="0" algn="ctr">
              <a:buNone/>
            </a:pPr>
            <a:r>
              <a:rPr lang="en-GB" sz="2200" dirty="0">
                <a:latin typeface="Arial" panose="020B0604020202020204" pitchFamily="34" charset="0"/>
                <a:cs typeface="Arial" panose="020B0604020202020204" pitchFamily="34" charset="0"/>
              </a:rPr>
              <a:t>Currency: Pound Sterling</a:t>
            </a:r>
          </a:p>
          <a:p>
            <a:pPr marL="0" indent="0" algn="ctr">
              <a:buNone/>
            </a:pPr>
            <a:r>
              <a:rPr lang="en-GB" sz="2200" dirty="0">
                <a:latin typeface="Arial" panose="020B0604020202020204" pitchFamily="34" charset="0"/>
                <a:cs typeface="Arial" panose="020B0604020202020204" pitchFamily="34" charset="0"/>
              </a:rPr>
              <a:t>Official Language: English</a:t>
            </a:r>
          </a:p>
          <a:p>
            <a:pPr marL="0" indent="0" algn="ctr">
              <a:buNone/>
            </a:pPr>
            <a:r>
              <a:rPr lang="en-GB" sz="2200" dirty="0">
                <a:latin typeface="Arial" panose="020B0604020202020204" pitchFamily="34" charset="0"/>
                <a:cs typeface="Arial" panose="020B0604020202020204" pitchFamily="34" charset="0"/>
              </a:rPr>
              <a:t>The flag represents the emblem of St. George.</a:t>
            </a:r>
          </a:p>
          <a:p>
            <a:pPr marL="0" indent="0" algn="ctr">
              <a:buNone/>
            </a:pPr>
            <a:r>
              <a:rPr lang="en-GB" sz="2200" dirty="0">
                <a:latin typeface="Arial" panose="020B0604020202020204" pitchFamily="34" charset="0"/>
                <a:cs typeface="Arial" panose="020B0604020202020204" pitchFamily="34" charset="0"/>
              </a:rPr>
              <a:t> England is the largest country in Great Britain and the UK. Nearly 84% of the population of the UK lives in England.</a:t>
            </a:r>
          </a:p>
          <a:p>
            <a:pPr marL="0" indent="0" algn="ctr">
              <a:buNone/>
            </a:pPr>
            <a:endParaRPr lang="en-GB" sz="2200" dirty="0">
              <a:latin typeface="Arial" panose="020B0604020202020204" pitchFamily="34" charset="0"/>
              <a:cs typeface="Arial" panose="020B0604020202020204" pitchFamily="34" charset="0"/>
            </a:endParaRPr>
          </a:p>
          <a:p>
            <a:pPr marL="0" indent="0">
              <a:buNone/>
            </a:pPr>
            <a:endParaRPr lang="en-US" sz="2200" dirty="0"/>
          </a:p>
        </p:txBody>
      </p:sp>
    </p:spTree>
    <p:extLst>
      <p:ext uri="{BB962C8B-B14F-4D97-AF65-F5344CB8AC3E}">
        <p14:creationId xmlns:p14="http://schemas.microsoft.com/office/powerpoint/2010/main" val="24311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212B5-A371-0942-B1F1-C3814149752D}"/>
              </a:ext>
            </a:extLst>
          </p:cNvPr>
          <p:cNvSpPr>
            <a:spLocks noGrp="1"/>
          </p:cNvSpPr>
          <p:nvPr>
            <p:ph type="title"/>
          </p:nvPr>
        </p:nvSpPr>
        <p:spPr>
          <a:xfrm>
            <a:off x="6940295" y="1"/>
            <a:ext cx="4668257" cy="1965475"/>
          </a:xfrm>
        </p:spPr>
        <p:txBody>
          <a:bodyPr>
            <a:normAutofit/>
          </a:bodyPr>
          <a:lstStyle/>
          <a:p>
            <a:pPr algn="ctr"/>
            <a:r>
              <a:rPr lang="en-GB" b="1" u="sng" dirty="0">
                <a:latin typeface="Arial" panose="020B0604020202020204" pitchFamily="34" charset="0"/>
                <a:cs typeface="Arial" panose="020B0604020202020204" pitchFamily="34" charset="0"/>
              </a:rPr>
              <a:t>What is England known for?</a:t>
            </a:r>
            <a:endParaRPr lang="x-none" b="1" u="sng" dirty="0">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xmlns=""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xmlns="" id="{A8560B46-F877-D24E-B339-AC18113E41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997"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5">
            <a:extLst>
              <a:ext uri="{FF2B5EF4-FFF2-40B4-BE49-F238E27FC236}">
                <a16:creationId xmlns:a16="http://schemas.microsoft.com/office/drawing/2014/main" xmlns="" id="{3D4F1A26-1CD8-6C41-8920-F9733FD48105}"/>
              </a:ext>
            </a:extLst>
          </p:cNvPr>
          <p:cNvPicPr>
            <a:picLocks noChangeAspect="1"/>
          </p:cNvPicPr>
          <p:nvPr/>
        </p:nvPicPr>
        <p:blipFill rotWithShape="1">
          <a:blip r:embed="rId3">
            <a:extLst>
              <a:ext uri="{28A0092B-C50C-407E-A947-70E740481C1C}">
                <a14:useLocalDpi xmlns:a14="http://schemas.microsoft.com/office/drawing/2010/main" val="0"/>
              </a:ext>
            </a:extLst>
          </a:blip>
          <a:srcRect l="18526" r="26351" b="-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6" name="Picture 6">
            <a:extLst>
              <a:ext uri="{FF2B5EF4-FFF2-40B4-BE49-F238E27FC236}">
                <a16:creationId xmlns:a16="http://schemas.microsoft.com/office/drawing/2014/main" xmlns="" id="{CA3E8ACA-AE20-204F-9E80-89FD4A19E63E}"/>
              </a:ext>
            </a:extLst>
          </p:cNvPr>
          <p:cNvPicPr>
            <a:picLocks noChangeAspect="1"/>
          </p:cNvPicPr>
          <p:nvPr/>
        </p:nvPicPr>
        <p:blipFill rotWithShape="1">
          <a:blip r:embed="rId4">
            <a:extLst>
              <a:ext uri="{28A0092B-C50C-407E-A947-70E740481C1C}">
                <a14:useLocalDpi xmlns:a14="http://schemas.microsoft.com/office/drawing/2010/main" val="0"/>
              </a:ext>
            </a:extLst>
          </a:blip>
          <a:srcRect l="6807" r="10183" b="-5"/>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xmlns="" id="{50D9F876-BE37-B040-824D-501262660EA8}"/>
              </a:ext>
            </a:extLst>
          </p:cNvPr>
          <p:cNvSpPr>
            <a:spLocks noGrp="1"/>
          </p:cNvSpPr>
          <p:nvPr>
            <p:ph idx="1"/>
          </p:nvPr>
        </p:nvSpPr>
        <p:spPr>
          <a:xfrm>
            <a:off x="6940296" y="1784048"/>
            <a:ext cx="4668256" cy="4943928"/>
          </a:xfrm>
        </p:spPr>
        <p:txBody>
          <a:bodyPr anchor="t">
            <a:noAutofit/>
          </a:bodyPr>
          <a:lstStyle/>
          <a:p>
            <a:pPr marL="0" indent="0" algn="ctr">
              <a:buNone/>
            </a:pPr>
            <a:r>
              <a:rPr lang="en-GB" sz="2100" dirty="0">
                <a:latin typeface="Arial" panose="020B0604020202020204" pitchFamily="34" charset="0"/>
                <a:cs typeface="Arial" panose="020B0604020202020204" pitchFamily="34" charset="0"/>
              </a:rPr>
              <a:t>England is known for its food!</a:t>
            </a:r>
          </a:p>
          <a:p>
            <a:pPr marL="0" indent="0" algn="ctr">
              <a:buNone/>
            </a:pPr>
            <a:r>
              <a:rPr lang="en-GB" sz="2100" dirty="0">
                <a:latin typeface="Arial" panose="020B0604020202020204" pitchFamily="34" charset="0"/>
                <a:cs typeface="Arial" panose="020B0604020202020204" pitchFamily="34" charset="0"/>
              </a:rPr>
              <a:t>The most common and typical foods are: sandwiches, fish and chips, pies like the Cornish pastry, trifle and roasts dinner. The Traditional English Breakfast consists of: eggs, bacon, sausages, fried bread, baked beans and mushrooms. For lunch they really like to eat sandwiches with prawns and mayonnaise or tuna and mayonnaise. For dinner many people like to eat fish and chips or curry. The most popular desert is the Black Pudding. Everyday they drink 165 million cups of tea!</a:t>
            </a:r>
            <a:endParaRPr lang="x-none"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03154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71A784BF-09DB-448D-99FC-B49DFC660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917859B3-4C91-478D-929D-BB6433F90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E8EA74D-61DF-804A-9D9C-026FCD4B2E43}"/>
              </a:ext>
            </a:extLst>
          </p:cNvPr>
          <p:cNvSpPr>
            <a:spLocks noGrp="1"/>
          </p:cNvSpPr>
          <p:nvPr>
            <p:ph type="title"/>
          </p:nvPr>
        </p:nvSpPr>
        <p:spPr>
          <a:xfrm>
            <a:off x="838200" y="4435052"/>
            <a:ext cx="3093720" cy="1645920"/>
          </a:xfrm>
        </p:spPr>
        <p:txBody>
          <a:bodyPr>
            <a:normAutofit/>
          </a:bodyPr>
          <a:lstStyle/>
          <a:p>
            <a:pPr algn="ctr"/>
            <a:r>
              <a:rPr lang="en-GB" sz="2400" b="1" u="sng" dirty="0">
                <a:latin typeface="Arial" panose="020B0604020202020204" pitchFamily="34" charset="0"/>
                <a:cs typeface="Arial" panose="020B0604020202020204" pitchFamily="34" charset="0"/>
              </a:rPr>
              <a:t>Known for music!</a:t>
            </a:r>
            <a:endParaRPr lang="x-none" sz="2400" b="1" u="sng" dirty="0">
              <a:latin typeface="Arial" panose="020B0604020202020204" pitchFamily="34" charset="0"/>
              <a:cs typeface="Arial" panose="020B0604020202020204" pitchFamily="34" charset="0"/>
            </a:endParaRPr>
          </a:p>
        </p:txBody>
      </p:sp>
      <p:pic>
        <p:nvPicPr>
          <p:cNvPr id="7" name="Picture 7">
            <a:extLst>
              <a:ext uri="{FF2B5EF4-FFF2-40B4-BE49-F238E27FC236}">
                <a16:creationId xmlns:a16="http://schemas.microsoft.com/office/drawing/2014/main" xmlns="" id="{301D3E38-AD82-2C4E-BA14-7892D1575865}"/>
              </a:ext>
            </a:extLst>
          </p:cNvPr>
          <p:cNvPicPr>
            <a:picLocks noChangeAspect="1"/>
          </p:cNvPicPr>
          <p:nvPr/>
        </p:nvPicPr>
        <p:blipFill rotWithShape="1">
          <a:blip r:embed="rId2">
            <a:extLst>
              <a:ext uri="{28A0092B-C50C-407E-A947-70E740481C1C}">
                <a14:useLocalDpi xmlns:a14="http://schemas.microsoft.com/office/drawing/2010/main" val="0"/>
              </a:ext>
            </a:extLst>
          </a:blip>
          <a:srcRect l="20382" r="25133" b="1"/>
          <a:stretch/>
        </p:blipFill>
        <p:spPr>
          <a:xfrm>
            <a:off x="20" y="-6"/>
            <a:ext cx="3931900" cy="4005072"/>
          </a:xfrm>
          <a:prstGeom prst="rect">
            <a:avLst/>
          </a:prstGeom>
        </p:spPr>
      </p:pic>
      <p:pic>
        <p:nvPicPr>
          <p:cNvPr id="8" name="Picture 8">
            <a:extLst>
              <a:ext uri="{FF2B5EF4-FFF2-40B4-BE49-F238E27FC236}">
                <a16:creationId xmlns:a16="http://schemas.microsoft.com/office/drawing/2014/main" xmlns="" id="{12E3D2B0-465D-AD4A-9801-4332E0A84573}"/>
              </a:ext>
            </a:extLst>
          </p:cNvPr>
          <p:cNvPicPr>
            <a:picLocks noChangeAspect="1"/>
          </p:cNvPicPr>
          <p:nvPr/>
        </p:nvPicPr>
        <p:blipFill rotWithShape="1">
          <a:blip r:embed="rId3">
            <a:extLst>
              <a:ext uri="{28A0092B-C50C-407E-A947-70E740481C1C}">
                <a14:useLocalDpi xmlns:a14="http://schemas.microsoft.com/office/drawing/2010/main" val="0"/>
              </a:ext>
            </a:extLst>
          </a:blip>
          <a:srcRect l="913" r="915" b="1"/>
          <a:stretch/>
        </p:blipFill>
        <p:spPr>
          <a:xfrm>
            <a:off x="4130040" y="6"/>
            <a:ext cx="3931920" cy="4005071"/>
          </a:xfrm>
          <a:prstGeom prst="rect">
            <a:avLst/>
          </a:prstGeom>
        </p:spPr>
      </p:pic>
      <p:pic>
        <p:nvPicPr>
          <p:cNvPr id="6" name="Picture 6">
            <a:extLst>
              <a:ext uri="{FF2B5EF4-FFF2-40B4-BE49-F238E27FC236}">
                <a16:creationId xmlns:a16="http://schemas.microsoft.com/office/drawing/2014/main" xmlns="" id="{AEC35865-D95B-584B-8699-4222FDC5272F}"/>
              </a:ext>
            </a:extLst>
          </p:cNvPr>
          <p:cNvPicPr>
            <a:picLocks noChangeAspect="1"/>
          </p:cNvPicPr>
          <p:nvPr/>
        </p:nvPicPr>
        <p:blipFill rotWithShape="1">
          <a:blip r:embed="rId4">
            <a:extLst>
              <a:ext uri="{28A0092B-C50C-407E-A947-70E740481C1C}">
                <a14:useLocalDpi xmlns:a14="http://schemas.microsoft.com/office/drawing/2010/main" val="0"/>
              </a:ext>
            </a:extLst>
          </a:blip>
          <a:srcRect t="3927" b="28290"/>
          <a:stretch/>
        </p:blipFill>
        <p:spPr>
          <a:xfrm>
            <a:off x="8260080" y="-1"/>
            <a:ext cx="3931920" cy="4005072"/>
          </a:xfrm>
          <a:prstGeom prst="rect">
            <a:avLst/>
          </a:prstGeom>
        </p:spPr>
      </p:pic>
      <p:sp>
        <p:nvSpPr>
          <p:cNvPr id="17" name="Rectangle 16">
            <a:extLst>
              <a:ext uri="{FF2B5EF4-FFF2-40B4-BE49-F238E27FC236}">
                <a16:creationId xmlns:a16="http://schemas.microsoft.com/office/drawing/2014/main" xmlns="" id="{6283FBD2-A663-469F-855C-06D86E3C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8A1279FC-7441-4E55-B082-2774E631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529D2477-7D35-3A45-8C49-575D9C84A39B}"/>
              </a:ext>
            </a:extLst>
          </p:cNvPr>
          <p:cNvSpPr>
            <a:spLocks noGrp="1"/>
          </p:cNvSpPr>
          <p:nvPr>
            <p:ph idx="1"/>
          </p:nvPr>
        </p:nvSpPr>
        <p:spPr>
          <a:xfrm>
            <a:off x="4380266" y="4435052"/>
            <a:ext cx="7104188" cy="1645920"/>
          </a:xfrm>
        </p:spPr>
        <p:txBody>
          <a:bodyPr anchor="ctr">
            <a:normAutofit/>
          </a:bodyPr>
          <a:lstStyle/>
          <a:p>
            <a:pPr marL="0" indent="0" algn="ctr">
              <a:buNone/>
            </a:pPr>
            <a:r>
              <a:rPr lang="en-GB" sz="1800" dirty="0">
                <a:latin typeface="Arial" panose="020B0604020202020204" pitchFamily="34" charset="0"/>
                <a:cs typeface="Arial" panose="020B0604020202020204" pitchFamily="34" charset="0"/>
              </a:rPr>
              <a:t>England is more famous for pop music than it is for classical composers or jazz musicians. Most teenagers listen to punk, garage, house, rock, pop and R&amp;B. The most popular artists are: Tom Walker, Mabel, </a:t>
            </a:r>
            <a:r>
              <a:rPr lang="en-GB" sz="1800" dirty="0" err="1">
                <a:latin typeface="Arial" panose="020B0604020202020204" pitchFamily="34" charset="0"/>
                <a:cs typeface="Arial" panose="020B0604020202020204" pitchFamily="34" charset="0"/>
              </a:rPr>
              <a:t>24kGoldn</a:t>
            </a:r>
            <a:r>
              <a:rPr lang="en-GB" sz="1800" dirty="0">
                <a:latin typeface="Arial" panose="020B0604020202020204" pitchFamily="34" charset="0"/>
                <a:cs typeface="Arial" panose="020B0604020202020204" pitchFamily="34" charset="0"/>
              </a:rPr>
              <a:t>, Ed </a:t>
            </a:r>
            <a:r>
              <a:rPr lang="en-GB" sz="1800" dirty="0" err="1">
                <a:latin typeface="Arial" panose="020B0604020202020204" pitchFamily="34" charset="0"/>
                <a:cs typeface="Arial" panose="020B0604020202020204" pitchFamily="34" charset="0"/>
              </a:rPr>
              <a:t>Sheeran</a:t>
            </a:r>
            <a:r>
              <a:rPr lang="en-GB" sz="1800" dirty="0">
                <a:latin typeface="Arial" panose="020B0604020202020204" pitchFamily="34" charset="0"/>
                <a:cs typeface="Arial" panose="020B0604020202020204" pitchFamily="34" charset="0"/>
              </a:rPr>
              <a:t>, Adele and many more. A popular Christmas song is “Last Christmas” by Wham!</a:t>
            </a:r>
            <a:endParaRPr lang="x-non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552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xmlns="" id="{C5C7E95A-1AAD-AD41-8CA1-EB407893E2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14"/>
          <a:stretch/>
        </p:blipFill>
        <p:spPr>
          <a:xfrm>
            <a:off x="5797543" y="10"/>
            <a:ext cx="6394152" cy="6857990"/>
          </a:xfrm>
          <a:prstGeom prst="rect">
            <a:avLst/>
          </a:prstGeom>
        </p:spPr>
      </p:pic>
      <p:pic>
        <p:nvPicPr>
          <p:cNvPr id="29" name="Picture 28">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32E2BAEC-6549-334B-AA79-721167D6FAD3}"/>
              </a:ext>
            </a:extLst>
          </p:cNvPr>
          <p:cNvSpPr>
            <a:spLocks noGrp="1"/>
          </p:cNvSpPr>
          <p:nvPr>
            <p:ph type="title"/>
          </p:nvPr>
        </p:nvSpPr>
        <p:spPr>
          <a:xfrm>
            <a:off x="804998" y="798445"/>
            <a:ext cx="4803636" cy="1311664"/>
          </a:xfrm>
        </p:spPr>
        <p:txBody>
          <a:bodyPr>
            <a:noAutofit/>
          </a:bodyPr>
          <a:lstStyle/>
          <a:p>
            <a:pPr algn="ctr"/>
            <a:r>
              <a:rPr lang="en-GB" sz="4700" b="1" u="sng" dirty="0">
                <a:solidFill>
                  <a:srgbClr val="000000"/>
                </a:solidFill>
                <a:latin typeface="Arial" panose="020B0604020202020204" pitchFamily="34" charset="0"/>
                <a:cs typeface="Arial" panose="020B0604020202020204" pitchFamily="34" charset="0"/>
              </a:rPr>
              <a:t>Known for its Royal Family!</a:t>
            </a:r>
            <a:endParaRPr lang="x-none" sz="4700" b="1" u="sng" dirty="0">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8FAC9DD-2253-C745-B0DB-B9CEE98A0F6B}"/>
              </a:ext>
            </a:extLst>
          </p:cNvPr>
          <p:cNvSpPr>
            <a:spLocks noGrp="1"/>
          </p:cNvSpPr>
          <p:nvPr>
            <p:ph idx="1"/>
          </p:nvPr>
        </p:nvSpPr>
        <p:spPr>
          <a:xfrm>
            <a:off x="804997" y="2272143"/>
            <a:ext cx="4706803" cy="3788830"/>
          </a:xfrm>
        </p:spPr>
        <p:txBody>
          <a:bodyPr anchor="ctr">
            <a:noAutofit/>
          </a:bodyPr>
          <a:lstStyle/>
          <a:p>
            <a:pPr marL="0" indent="0" algn="ctr">
              <a:buNone/>
            </a:pPr>
            <a:r>
              <a:rPr lang="en-GB" sz="2500" dirty="0">
                <a:solidFill>
                  <a:srgbClr val="000000"/>
                </a:solidFill>
                <a:latin typeface="Arial" panose="020B0604020202020204" pitchFamily="34" charset="0"/>
                <a:cs typeface="Arial" panose="020B0604020202020204" pitchFamily="34" charset="0"/>
              </a:rPr>
              <a:t>The British Royal Family have belonged to the House of Windsor since 1917 and Queen Elizabeth II has ruled Head of State since 1953, amassing a huge 65 years! Prince Charles is the heir apparent and will eventually succeed the Queen. Sadly, on the 9</a:t>
            </a:r>
            <a:r>
              <a:rPr lang="en-GB" sz="2500" baseline="30000" dirty="0">
                <a:solidFill>
                  <a:srgbClr val="000000"/>
                </a:solidFill>
                <a:latin typeface="Arial" panose="020B0604020202020204" pitchFamily="34" charset="0"/>
                <a:cs typeface="Arial" panose="020B0604020202020204" pitchFamily="34" charset="0"/>
              </a:rPr>
              <a:t>th</a:t>
            </a:r>
            <a:r>
              <a:rPr lang="en-GB" sz="2500" dirty="0">
                <a:solidFill>
                  <a:srgbClr val="000000"/>
                </a:solidFill>
                <a:latin typeface="Arial" panose="020B0604020202020204" pitchFamily="34" charset="0"/>
                <a:cs typeface="Arial" panose="020B0604020202020204" pitchFamily="34" charset="0"/>
              </a:rPr>
              <a:t> of April 2021 Prince Philip, Queen Elizabeth II’s husband died aged 99.</a:t>
            </a:r>
            <a:endParaRPr lang="x-none" sz="2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80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7647898F-AEFD-7048-8B66-D7D8DE465CD6}"/>
              </a:ext>
            </a:extLst>
          </p:cNvPr>
          <p:cNvPicPr>
            <a:picLocks noChangeAspect="1"/>
          </p:cNvPicPr>
          <p:nvPr/>
        </p:nvPicPr>
        <p:blipFill rotWithShape="1">
          <a:blip r:embed="rId2">
            <a:extLst>
              <a:ext uri="{28A0092B-C50C-407E-A947-70E740481C1C}">
                <a14:useLocalDpi xmlns:a14="http://schemas.microsoft.com/office/drawing/2010/main" val="0"/>
              </a:ext>
            </a:extLst>
          </a:blip>
          <a:srcRect t="32688" r="-1" b="11048"/>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xmlns="" id="{13300ACD-EF4D-4FFD-AA61-7D7C26C1A2FF}"/>
              </a:ext>
            </a:extLst>
          </p:cNvPr>
          <p:cNvSpPr>
            <a:spLocks noGrp="1"/>
          </p:cNvSpPr>
          <p:nvPr>
            <p:ph idx="1"/>
          </p:nvPr>
        </p:nvSpPr>
        <p:spPr>
          <a:xfrm>
            <a:off x="618063" y="4856921"/>
            <a:ext cx="9565028" cy="1249240"/>
          </a:xfrm>
        </p:spPr>
        <p:txBody>
          <a:bodyPr>
            <a:normAutofit/>
          </a:bodyPr>
          <a:lstStyle/>
          <a:p>
            <a:pPr marL="0" indent="0" algn="ctr">
              <a:buNone/>
            </a:pPr>
            <a:r>
              <a:rPr lang="en-GB" sz="3600" b="1" u="sng" dirty="0">
                <a:latin typeface="Arial" panose="020B0604020202020204" pitchFamily="34" charset="0"/>
                <a:cs typeface="Arial" panose="020B0604020202020204" pitchFamily="34" charset="0"/>
              </a:rPr>
              <a:t>The Royal Family</a:t>
            </a:r>
            <a:endParaRPr lang="en-US" sz="36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77606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321732"/>
            <a:ext cx="7058307" cy="1964266"/>
          </a:xfrm>
          <a:prstGeom prst="rect">
            <a:avLst/>
          </a:prstGeom>
          <a:solidFill>
            <a:srgbClr val="3A56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2A35FF8-039F-3445-82D9-A32740AB32CB}"/>
              </a:ext>
            </a:extLst>
          </p:cNvPr>
          <p:cNvSpPr>
            <a:spLocks noGrp="1"/>
          </p:cNvSpPr>
          <p:nvPr>
            <p:ph type="title"/>
          </p:nvPr>
        </p:nvSpPr>
        <p:spPr>
          <a:xfrm>
            <a:off x="524256" y="516804"/>
            <a:ext cx="6594189" cy="1625210"/>
          </a:xfrm>
        </p:spPr>
        <p:txBody>
          <a:bodyPr>
            <a:normAutofit/>
          </a:bodyPr>
          <a:lstStyle/>
          <a:p>
            <a:pPr algn="ctr"/>
            <a:r>
              <a:rPr lang="en-GB" b="1" u="sng" dirty="0">
                <a:solidFill>
                  <a:srgbClr val="FFFFFF"/>
                </a:solidFill>
                <a:latin typeface="Arial" panose="020B0604020202020204" pitchFamily="34" charset="0"/>
                <a:cs typeface="Arial" panose="020B0604020202020204" pitchFamily="34" charset="0"/>
              </a:rPr>
              <a:t>Scotland</a:t>
            </a:r>
            <a:endParaRPr lang="x-none" b="1" u="sng" dirty="0">
              <a:solidFill>
                <a:srgbClr val="FFFFFF"/>
              </a:solidFill>
              <a:latin typeface="Arial" panose="020B0604020202020204" pitchFamily="34" charset="0"/>
              <a:cs typeface="Arial" panose="020B0604020202020204" pitchFamily="34" charset="0"/>
            </a:endParaRPr>
          </a:p>
        </p:txBody>
      </p:sp>
      <p:sp>
        <p:nvSpPr>
          <p:cNvPr id="23" name="Rectangle 12">
            <a:extLst>
              <a:ext uri="{FF2B5EF4-FFF2-40B4-BE49-F238E27FC236}">
                <a16:creationId xmlns:a16="http://schemas.microsoft.com/office/drawing/2014/main" xmlns=""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xmlns="" id="{58A7DC0D-0C18-6E43-8A99-EF18580A6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43" y="2660287"/>
            <a:ext cx="6027912" cy="3646887"/>
          </a:xfrm>
          <a:prstGeom prst="rect">
            <a:avLst/>
          </a:prstGeom>
        </p:spPr>
      </p:pic>
      <p:sp>
        <p:nvSpPr>
          <p:cNvPr id="24" name="Rectangle 14">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BBA50BFE-0678-4345-BDC7-56898356C057}"/>
              </a:ext>
            </a:extLst>
          </p:cNvPr>
          <p:cNvSpPr>
            <a:spLocks noGrp="1"/>
          </p:cNvSpPr>
          <p:nvPr>
            <p:ph idx="1"/>
          </p:nvPr>
        </p:nvSpPr>
        <p:spPr>
          <a:xfrm>
            <a:off x="7582563" y="321732"/>
            <a:ext cx="4280253" cy="6213425"/>
          </a:xfrm>
        </p:spPr>
        <p:txBody>
          <a:bodyPr anchor="ctr">
            <a:normAutofit lnSpcReduction="10000"/>
          </a:bodyPr>
          <a:lstStyle/>
          <a:p>
            <a:pPr marL="0" indent="0" algn="ctr">
              <a:buNone/>
            </a:pPr>
            <a:r>
              <a:rPr lang="en-GB" sz="2000" dirty="0">
                <a:solidFill>
                  <a:srgbClr val="FFFFFF"/>
                </a:solidFill>
                <a:latin typeface="Arial" panose="020B0604020202020204" pitchFamily="34" charset="0"/>
                <a:cs typeface="Arial" panose="020B0604020202020204" pitchFamily="34" charset="0"/>
              </a:rPr>
              <a:t>Area: 78,789 sq km,</a:t>
            </a:r>
          </a:p>
          <a:p>
            <a:pPr marL="0" indent="0" algn="ctr">
              <a:buNone/>
            </a:pPr>
            <a:r>
              <a:rPr lang="en-GB" sz="2000" dirty="0">
                <a:solidFill>
                  <a:srgbClr val="FFFFFF"/>
                </a:solidFill>
                <a:latin typeface="Arial" panose="020B0604020202020204" pitchFamily="34" charset="0"/>
                <a:cs typeface="Arial" panose="020B0604020202020204" pitchFamily="34" charset="0"/>
              </a:rPr>
              <a:t>Population:</a:t>
            </a:r>
            <a:r>
              <a:rPr lang="pl-PL" sz="2000" dirty="0">
                <a:solidFill>
                  <a:srgbClr val="FFFFFF"/>
                </a:solidFill>
                <a:latin typeface="Arial" panose="020B0604020202020204" pitchFamily="34" charset="0"/>
                <a:cs typeface="Arial" panose="020B0604020202020204" pitchFamily="34" charset="0"/>
              </a:rPr>
              <a:t> 5,463,300 (2019)</a:t>
            </a:r>
            <a:r>
              <a:rPr lang="en-GB" sz="2000" dirty="0">
                <a:solidFill>
                  <a:srgbClr val="FFFFFF"/>
                </a:solidFill>
                <a:latin typeface="Arial" panose="020B0604020202020204" pitchFamily="34" charset="0"/>
                <a:cs typeface="Arial" panose="020B0604020202020204" pitchFamily="34" charset="0"/>
              </a:rPr>
              <a:t>,</a:t>
            </a:r>
          </a:p>
          <a:p>
            <a:pPr marL="0" indent="0" algn="ctr">
              <a:buNone/>
            </a:pPr>
            <a:r>
              <a:rPr lang="en-GB" sz="2000" dirty="0">
                <a:solidFill>
                  <a:srgbClr val="FFFFFF"/>
                </a:solidFill>
                <a:latin typeface="Arial" panose="020B0604020202020204" pitchFamily="34" charset="0"/>
                <a:cs typeface="Arial" panose="020B0604020202020204" pitchFamily="34" charset="0"/>
              </a:rPr>
              <a:t>Capital: Edinburgh,</a:t>
            </a:r>
          </a:p>
          <a:p>
            <a:pPr marL="0" indent="0" algn="ctr">
              <a:buNone/>
            </a:pPr>
            <a:r>
              <a:rPr lang="en-GB" sz="2000" dirty="0">
                <a:solidFill>
                  <a:srgbClr val="FFFFFF"/>
                </a:solidFill>
                <a:latin typeface="Arial" panose="020B0604020202020204" pitchFamily="34" charset="0"/>
                <a:cs typeface="Arial" panose="020B0604020202020204" pitchFamily="34" charset="0"/>
              </a:rPr>
              <a:t>National Bird: Golden Eagle,</a:t>
            </a:r>
          </a:p>
          <a:p>
            <a:pPr marL="0" indent="0" algn="ctr">
              <a:buNone/>
            </a:pPr>
            <a:r>
              <a:rPr lang="en-GB" sz="2000" dirty="0">
                <a:solidFill>
                  <a:srgbClr val="FFFFFF"/>
                </a:solidFill>
                <a:latin typeface="Arial" panose="020B0604020202020204" pitchFamily="34" charset="0"/>
                <a:cs typeface="Arial" panose="020B0604020202020204" pitchFamily="34" charset="0"/>
              </a:rPr>
              <a:t>National Flower: Thistle</a:t>
            </a:r>
          </a:p>
          <a:p>
            <a:pPr marL="0" indent="0" algn="ctr">
              <a:buNone/>
            </a:pPr>
            <a:r>
              <a:rPr lang="en-GB" sz="2000" dirty="0">
                <a:solidFill>
                  <a:srgbClr val="FFFFFF"/>
                </a:solidFill>
                <a:latin typeface="Arial" panose="020B0604020202020204" pitchFamily="34" charset="0"/>
                <a:cs typeface="Arial" panose="020B0604020202020204" pitchFamily="34" charset="0"/>
              </a:rPr>
              <a:t>National Tree: Scots Pine,</a:t>
            </a:r>
          </a:p>
          <a:p>
            <a:pPr marL="0" indent="0" algn="ctr">
              <a:buNone/>
            </a:pPr>
            <a:r>
              <a:rPr lang="en-GB" sz="2000" dirty="0">
                <a:solidFill>
                  <a:srgbClr val="FFFFFF"/>
                </a:solidFill>
                <a:latin typeface="Arial" panose="020B0604020202020204" pitchFamily="34" charset="0"/>
                <a:cs typeface="Arial" panose="020B0604020202020204" pitchFamily="34" charset="0"/>
              </a:rPr>
              <a:t>National Animal: Unicorn,</a:t>
            </a:r>
          </a:p>
          <a:p>
            <a:pPr marL="0" indent="0" algn="ctr">
              <a:buNone/>
            </a:pPr>
            <a:r>
              <a:rPr lang="en-GB" sz="2000" dirty="0">
                <a:solidFill>
                  <a:srgbClr val="FFFFFF"/>
                </a:solidFill>
                <a:latin typeface="Arial" panose="020B0604020202020204" pitchFamily="34" charset="0"/>
                <a:cs typeface="Arial" panose="020B0604020202020204" pitchFamily="34" charset="0"/>
              </a:rPr>
              <a:t>National Day: 30</a:t>
            </a:r>
            <a:r>
              <a:rPr lang="en-GB" sz="2000" baseline="30000" dirty="0">
                <a:solidFill>
                  <a:srgbClr val="FFFFFF"/>
                </a:solidFill>
                <a:latin typeface="Arial" panose="020B0604020202020204" pitchFamily="34" charset="0"/>
                <a:cs typeface="Arial" panose="020B0604020202020204" pitchFamily="34" charset="0"/>
              </a:rPr>
              <a:t>th</a:t>
            </a:r>
            <a:r>
              <a:rPr lang="en-GB" sz="2000" dirty="0">
                <a:solidFill>
                  <a:srgbClr val="FFFFFF"/>
                </a:solidFill>
                <a:latin typeface="Arial" panose="020B0604020202020204" pitchFamily="34" charset="0"/>
                <a:cs typeface="Arial" panose="020B0604020202020204" pitchFamily="34" charset="0"/>
              </a:rPr>
              <a:t> November,</a:t>
            </a:r>
          </a:p>
          <a:p>
            <a:pPr marL="0" indent="0" algn="ctr">
              <a:buNone/>
            </a:pPr>
            <a:r>
              <a:rPr lang="en-GB" sz="2000" dirty="0">
                <a:solidFill>
                  <a:srgbClr val="FFFFFF"/>
                </a:solidFill>
                <a:latin typeface="Arial" panose="020B0604020202020204" pitchFamily="34" charset="0"/>
                <a:cs typeface="Arial" panose="020B0604020202020204" pitchFamily="34" charset="0"/>
              </a:rPr>
              <a:t>Currency: Pound Sterling,</a:t>
            </a:r>
          </a:p>
          <a:p>
            <a:pPr marL="0" indent="0" algn="ctr">
              <a:buNone/>
            </a:pPr>
            <a:r>
              <a:rPr lang="en-GB" sz="2000" dirty="0">
                <a:solidFill>
                  <a:srgbClr val="FFFFFF"/>
                </a:solidFill>
                <a:latin typeface="Arial" panose="020B0604020202020204" pitchFamily="34" charset="0"/>
                <a:cs typeface="Arial" panose="020B0604020202020204" pitchFamily="34" charset="0"/>
              </a:rPr>
              <a:t>Official Language: English (Scottish Gaelic is my spoken by 1.4% of the population). </a:t>
            </a:r>
          </a:p>
          <a:p>
            <a:pPr marL="0" indent="0" algn="ctr">
              <a:buNone/>
            </a:pPr>
            <a:r>
              <a:rPr lang="en-GB" sz="2000" dirty="0">
                <a:solidFill>
                  <a:srgbClr val="FFFFFF"/>
                </a:solidFill>
                <a:latin typeface="Arial" panose="020B0604020202020204" pitchFamily="34" charset="0"/>
                <a:cs typeface="Arial" panose="020B0604020202020204" pitchFamily="34" charset="0"/>
              </a:rPr>
              <a:t>The flag represents Saint Andrew, who was crucified and according to the folklore, he felt unworthy of being crucified on a cross as Jesus was. Instead he chose the white saltire, a diagonal cross.</a:t>
            </a:r>
          </a:p>
          <a:p>
            <a:pPr marL="0" indent="0">
              <a:buNone/>
            </a:pPr>
            <a:endParaRPr lang="en-GB" sz="2000" dirty="0">
              <a:solidFill>
                <a:srgbClr val="FFFFFF"/>
              </a:solidFill>
            </a:endParaRPr>
          </a:p>
        </p:txBody>
      </p:sp>
    </p:spTree>
    <p:extLst>
      <p:ext uri="{BB962C8B-B14F-4D97-AF65-F5344CB8AC3E}">
        <p14:creationId xmlns:p14="http://schemas.microsoft.com/office/powerpoint/2010/main" val="58023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DE4AF6D8-2E17-0F4B-A3DE-F84455C2361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8615" r="25443"/>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xmlns="" id="{2C7DA708-54A4-074C-8C05-72E144EE1F1C}"/>
              </a:ext>
            </a:extLst>
          </p:cNvPr>
          <p:cNvSpPr>
            <a:spLocks noGrp="1"/>
          </p:cNvSpPr>
          <p:nvPr>
            <p:ph type="title"/>
          </p:nvPr>
        </p:nvSpPr>
        <p:spPr>
          <a:xfrm>
            <a:off x="804998" y="798445"/>
            <a:ext cx="4803636" cy="1311664"/>
          </a:xfrm>
        </p:spPr>
        <p:txBody>
          <a:bodyPr>
            <a:normAutofit/>
          </a:bodyPr>
          <a:lstStyle/>
          <a:p>
            <a:pPr algn="ctr"/>
            <a:r>
              <a:rPr lang="en-GB" b="1" u="sng" dirty="0">
                <a:solidFill>
                  <a:srgbClr val="000000"/>
                </a:solidFill>
                <a:latin typeface="Arial" panose="020B0604020202020204" pitchFamily="34" charset="0"/>
                <a:cs typeface="Arial" panose="020B0604020202020204" pitchFamily="34" charset="0"/>
              </a:rPr>
              <a:t>What is Scotland known for?</a:t>
            </a:r>
            <a:endParaRPr lang="x-none" b="1" u="sng" dirty="0">
              <a:solidFill>
                <a:srgbClr val="00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60EA1B53-5536-1A47-AFDA-C792A2851C7F}"/>
              </a:ext>
            </a:extLst>
          </p:cNvPr>
          <p:cNvSpPr>
            <a:spLocks noGrp="1"/>
          </p:cNvSpPr>
          <p:nvPr>
            <p:ph idx="1"/>
          </p:nvPr>
        </p:nvSpPr>
        <p:spPr>
          <a:xfrm>
            <a:off x="804997" y="2272143"/>
            <a:ext cx="4706803" cy="3788830"/>
          </a:xfrm>
        </p:spPr>
        <p:txBody>
          <a:bodyPr anchor="ctr">
            <a:normAutofit/>
          </a:bodyPr>
          <a:lstStyle/>
          <a:p>
            <a:pPr marL="0" indent="0" algn="ctr">
              <a:buNone/>
            </a:pPr>
            <a:r>
              <a:rPr lang="en-GB" sz="2500" dirty="0">
                <a:solidFill>
                  <a:srgbClr val="000000"/>
                </a:solidFill>
                <a:latin typeface="Arial" panose="020B0604020202020204" pitchFamily="34" charset="0"/>
                <a:cs typeface="Arial" panose="020B0604020202020204" pitchFamily="34" charset="0"/>
              </a:rPr>
              <a:t>Scotland is famous for its fresh water lochs (lakes)!</a:t>
            </a:r>
          </a:p>
          <a:p>
            <a:pPr marL="0" indent="0" algn="ctr">
              <a:buNone/>
            </a:pPr>
            <a:r>
              <a:rPr lang="en-GB" sz="2500" dirty="0">
                <a:solidFill>
                  <a:srgbClr val="000000"/>
                </a:solidFill>
                <a:latin typeface="Arial" panose="020B0604020202020204" pitchFamily="34" charset="0"/>
                <a:cs typeface="Arial" panose="020B0604020202020204" pitchFamily="34" charset="0"/>
              </a:rPr>
              <a:t>There are over 600 square miles of them. One of the most famous is Loch Ness, where a mysterious monster is said to lurk in the depths of the water. Loch Lomond is the largest loch and it is surrounded by highland areas and oak woodlands.</a:t>
            </a:r>
            <a:endParaRPr lang="x-none" sz="2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461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1758</Words>
  <Application>Microsoft Office PowerPoint</Application>
  <PresentationFormat>Niestandardowy</PresentationFormat>
  <Paragraphs>102</Paragraphs>
  <Slides>25</Slides>
  <Notes>0</Notes>
  <HiddenSlides>0</HiddenSlides>
  <MMClips>0</MMClips>
  <ScaleCrop>false</ScaleCrop>
  <HeadingPairs>
    <vt:vector size="4" baseType="variant">
      <vt:variant>
        <vt:lpstr>Motyw</vt:lpstr>
      </vt:variant>
      <vt:variant>
        <vt:i4>1</vt:i4>
      </vt:variant>
      <vt:variant>
        <vt:lpstr>Tytuły slajdów</vt:lpstr>
      </vt:variant>
      <vt:variant>
        <vt:i4>25</vt:i4>
      </vt:variant>
    </vt:vector>
  </HeadingPairs>
  <TitlesOfParts>
    <vt:vector size="26" baseType="lpstr">
      <vt:lpstr>Office Theme</vt:lpstr>
      <vt:lpstr>Prezentacja programu PowerPoint</vt:lpstr>
      <vt:lpstr>THE BRITISH-ISLES</vt:lpstr>
      <vt:lpstr>England </vt:lpstr>
      <vt:lpstr>What is England known for?</vt:lpstr>
      <vt:lpstr>Known for music!</vt:lpstr>
      <vt:lpstr>Known for its Royal Family!</vt:lpstr>
      <vt:lpstr>Prezentacja programu PowerPoint</vt:lpstr>
      <vt:lpstr>Scotland</vt:lpstr>
      <vt:lpstr>What is Scotland known for?</vt:lpstr>
      <vt:lpstr>Loch Ness and the mysterious creatures...</vt:lpstr>
      <vt:lpstr>Known for the Festival Theatre!</vt:lpstr>
      <vt:lpstr>Known for The Royal Edinburgh Military Tattoo!</vt:lpstr>
      <vt:lpstr>Wales</vt:lpstr>
      <vt:lpstr>What is Wales known for?</vt:lpstr>
      <vt:lpstr>Known for Llanfairpwllgwyngyllgogerychwyrndrobwllllantysiliogogogoch!</vt:lpstr>
      <vt:lpstr>Known for Portmeirion!</vt:lpstr>
      <vt:lpstr>Northern Ireland</vt:lpstr>
      <vt:lpstr>What is Northern Ireland known for?</vt:lpstr>
      <vt:lpstr>Known for their inventions!</vt:lpstr>
      <vt:lpstr>Known for Games Of Thrones!</vt:lpstr>
      <vt:lpstr>Ireland</vt:lpstr>
      <vt:lpstr>What is Ireland known for?</vt:lpstr>
      <vt:lpstr>Known for Leprechauns!</vt:lpstr>
      <vt:lpstr>Known for Halloween!</vt:lpstr>
      <vt:lpstr>Dziękuje za uwagę!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THE-BRITISH-ISLES</dc:title>
  <dc:creator>Patricija Stech</dc:creator>
  <cp:lastModifiedBy>Rycho Rych</cp:lastModifiedBy>
  <cp:revision>8</cp:revision>
  <dcterms:created xsi:type="dcterms:W3CDTF">2021-04-18T13:40:34Z</dcterms:created>
  <dcterms:modified xsi:type="dcterms:W3CDTF">2021-05-03T22:49:53Z</dcterms:modified>
</cp:coreProperties>
</file>